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30"/>
  </p:handoutMasterIdLst>
  <p:sldIdLst>
    <p:sldId id="260" r:id="rId5"/>
    <p:sldId id="261" r:id="rId6"/>
    <p:sldId id="267" r:id="rId7"/>
    <p:sldId id="264" r:id="rId8"/>
    <p:sldId id="256" r:id="rId9"/>
    <p:sldId id="270" r:id="rId10"/>
    <p:sldId id="271" r:id="rId11"/>
    <p:sldId id="272" r:id="rId12"/>
    <p:sldId id="273" r:id="rId13"/>
    <p:sldId id="274" r:id="rId14"/>
    <p:sldId id="275" r:id="rId15"/>
    <p:sldId id="276" r:id="rId16"/>
    <p:sldId id="277" r:id="rId17"/>
    <p:sldId id="278" r:id="rId18"/>
    <p:sldId id="279" r:id="rId19"/>
    <p:sldId id="265" r:id="rId20"/>
    <p:sldId id="268" r:id="rId21"/>
    <p:sldId id="263" r:id="rId22"/>
    <p:sldId id="258" r:id="rId23"/>
    <p:sldId id="257" r:id="rId24"/>
    <p:sldId id="282" r:id="rId25"/>
    <p:sldId id="269" r:id="rId26"/>
    <p:sldId id="280" r:id="rId27"/>
    <p:sldId id="281" r:id="rId28"/>
    <p:sldId id="28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64F91E-2EED-C455-1259-DB1CA4C69581}" v="2" dt="2021-03-17T16:27:45.900"/>
    <p1510:client id="{B6782BE3-4ABE-49A0-80C6-F966F22EA554}" v="26" dt="2021-03-17T21:30:29.0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6" autoAdjust="0"/>
    <p:restoredTop sz="94660"/>
  </p:normalViewPr>
  <p:slideViewPr>
    <p:cSldViewPr snapToGrid="0">
      <p:cViewPr varScale="1">
        <p:scale>
          <a:sx n="54" d="100"/>
          <a:sy n="54" d="100"/>
        </p:scale>
        <p:origin x="57" y="561"/>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6DCFD5-6484-4D89-A5BC-2CBDD715C4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880C6AF-3BAC-4C9C-9402-AFD308642D7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DE1C6C-484F-44A7-9284-D76953E30368}" type="datetimeFigureOut">
              <a:rPr lang="en-US" smtClean="0"/>
              <a:t>3/17/2021</a:t>
            </a:fld>
            <a:endParaRPr lang="en-US"/>
          </a:p>
        </p:txBody>
      </p:sp>
      <p:sp>
        <p:nvSpPr>
          <p:cNvPr id="4" name="Footer Placeholder 3">
            <a:extLst>
              <a:ext uri="{FF2B5EF4-FFF2-40B4-BE49-F238E27FC236}">
                <a16:creationId xmlns:a16="http://schemas.microsoft.com/office/drawing/2014/main" id="{D8153BD5-8AA1-4B91-ADE2-54E4250A732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19AF7EA-BF3A-4CBC-99A7-EC6752D443D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BC7771-B325-44F6-BAD5-04BA8A9DF1B7}" type="slidenum">
              <a:rPr lang="en-US" smtClean="0"/>
              <a:t>‹#›</a:t>
            </a:fld>
            <a:endParaRPr lang="en-US"/>
          </a:p>
        </p:txBody>
      </p:sp>
    </p:spTree>
    <p:extLst>
      <p:ext uri="{BB962C8B-B14F-4D97-AF65-F5344CB8AC3E}">
        <p14:creationId xmlns:p14="http://schemas.microsoft.com/office/powerpoint/2010/main" val="1902512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7772C-A9F0-4438-9495-47226E501130}"/>
              </a:ext>
            </a:extLst>
          </p:cNvPr>
          <p:cNvSpPr>
            <a:spLocks noGrp="1"/>
          </p:cNvSpPr>
          <p:nvPr>
            <p:ph type="ctrTitle"/>
          </p:nvPr>
        </p:nvSpPr>
        <p:spPr>
          <a:xfrm>
            <a:off x="6257364" y="1122362"/>
            <a:ext cx="5516283" cy="2994771"/>
          </a:xfrm>
        </p:spPr>
        <p:txBody>
          <a:bodyPr anchor="b"/>
          <a:lstStyle>
            <a:lvl1pPr algn="ctr">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C0626BFF-0FCE-4C5A-BD7A-D47771E2B375}"/>
              </a:ext>
            </a:extLst>
          </p:cNvPr>
          <p:cNvSpPr>
            <a:spLocks noGrp="1"/>
          </p:cNvSpPr>
          <p:nvPr>
            <p:ph type="subTitle" idx="1"/>
          </p:nvPr>
        </p:nvSpPr>
        <p:spPr>
          <a:xfrm>
            <a:off x="6197598" y="4408861"/>
            <a:ext cx="5516283"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5BAA48D-D378-4977-824E-B2A92E904F5D}"/>
              </a:ext>
            </a:extLst>
          </p:cNvPr>
          <p:cNvSpPr>
            <a:spLocks noGrp="1"/>
          </p:cNvSpPr>
          <p:nvPr>
            <p:ph type="dt" sz="half" idx="10"/>
          </p:nvPr>
        </p:nvSpPr>
        <p:spPr/>
        <p:txBody>
          <a:bodyPr/>
          <a:lstStyle/>
          <a:p>
            <a:fld id="{528B6ED5-8B08-4714-924D-EF8454EA18EE}" type="datetimeFigureOut">
              <a:rPr lang="en-US" smtClean="0"/>
              <a:t>3/17/2021</a:t>
            </a:fld>
            <a:endParaRPr lang="en-US"/>
          </a:p>
        </p:txBody>
      </p:sp>
      <p:sp>
        <p:nvSpPr>
          <p:cNvPr id="5" name="Footer Placeholder 4">
            <a:extLst>
              <a:ext uri="{FF2B5EF4-FFF2-40B4-BE49-F238E27FC236}">
                <a16:creationId xmlns:a16="http://schemas.microsoft.com/office/drawing/2014/main" id="{D5F6F730-210B-4D7A-A50F-4C82E84E7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4A5A8E-B72F-4173-8E7C-3E19DE43EF11}"/>
              </a:ext>
            </a:extLst>
          </p:cNvPr>
          <p:cNvSpPr>
            <a:spLocks noGrp="1"/>
          </p:cNvSpPr>
          <p:nvPr>
            <p:ph type="sldNum" sz="quarter" idx="12"/>
          </p:nvPr>
        </p:nvSpPr>
        <p:spPr/>
        <p:txBody>
          <a:bodyPr/>
          <a:lstStyle/>
          <a:p>
            <a:fld id="{0C3B80E3-5FDA-4306-989C-5B248117F8A9}" type="slidenum">
              <a:rPr lang="en-US" smtClean="0"/>
              <a:t>‹#›</a:t>
            </a:fld>
            <a:endParaRPr lang="en-US"/>
          </a:p>
        </p:txBody>
      </p:sp>
    </p:spTree>
    <p:extLst>
      <p:ext uri="{BB962C8B-B14F-4D97-AF65-F5344CB8AC3E}">
        <p14:creationId xmlns:p14="http://schemas.microsoft.com/office/powerpoint/2010/main" val="1205463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E1C39-DC44-42A8-9D35-DB488C42D0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BA8ED5-DE6C-475F-846A-B398D76717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9920A0-5438-4F20-ABFD-8396FB9F016C}"/>
              </a:ext>
            </a:extLst>
          </p:cNvPr>
          <p:cNvSpPr>
            <a:spLocks noGrp="1"/>
          </p:cNvSpPr>
          <p:nvPr>
            <p:ph type="dt" sz="half" idx="10"/>
          </p:nvPr>
        </p:nvSpPr>
        <p:spPr/>
        <p:txBody>
          <a:bodyPr/>
          <a:lstStyle/>
          <a:p>
            <a:fld id="{528B6ED5-8B08-4714-924D-EF8454EA18EE}" type="datetimeFigureOut">
              <a:rPr lang="en-US" smtClean="0"/>
              <a:t>3/17/2021</a:t>
            </a:fld>
            <a:endParaRPr lang="en-US"/>
          </a:p>
        </p:txBody>
      </p:sp>
      <p:sp>
        <p:nvSpPr>
          <p:cNvPr id="5" name="Footer Placeholder 4">
            <a:extLst>
              <a:ext uri="{FF2B5EF4-FFF2-40B4-BE49-F238E27FC236}">
                <a16:creationId xmlns:a16="http://schemas.microsoft.com/office/drawing/2014/main" id="{9E0BA1E8-4275-4886-8220-156799F64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3D63AE-D7F2-487A-B6CE-BFB0612EEDF2}"/>
              </a:ext>
            </a:extLst>
          </p:cNvPr>
          <p:cNvSpPr>
            <a:spLocks noGrp="1"/>
          </p:cNvSpPr>
          <p:nvPr>
            <p:ph type="sldNum" sz="quarter" idx="12"/>
          </p:nvPr>
        </p:nvSpPr>
        <p:spPr/>
        <p:txBody>
          <a:bodyPr/>
          <a:lstStyle/>
          <a:p>
            <a:fld id="{0C3B80E3-5FDA-4306-989C-5B248117F8A9}" type="slidenum">
              <a:rPr lang="en-US" smtClean="0"/>
              <a:t>‹#›</a:t>
            </a:fld>
            <a:endParaRPr lang="en-US"/>
          </a:p>
        </p:txBody>
      </p:sp>
    </p:spTree>
    <p:extLst>
      <p:ext uri="{BB962C8B-B14F-4D97-AF65-F5344CB8AC3E}">
        <p14:creationId xmlns:p14="http://schemas.microsoft.com/office/powerpoint/2010/main" val="2111150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5AEC4-F2D4-4F64-B528-0AAAF439CC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B1A75D-4AF4-46A9-B5BD-3E1C692D85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57AB8C-2BFA-45F0-9A8C-D19424040195}"/>
              </a:ext>
            </a:extLst>
          </p:cNvPr>
          <p:cNvSpPr>
            <a:spLocks noGrp="1"/>
          </p:cNvSpPr>
          <p:nvPr>
            <p:ph type="dt" sz="half" idx="10"/>
          </p:nvPr>
        </p:nvSpPr>
        <p:spPr/>
        <p:txBody>
          <a:bodyPr/>
          <a:lstStyle/>
          <a:p>
            <a:fld id="{528B6ED5-8B08-4714-924D-EF8454EA18EE}" type="datetimeFigureOut">
              <a:rPr lang="en-US" smtClean="0"/>
              <a:t>3/17/2021</a:t>
            </a:fld>
            <a:endParaRPr lang="en-US"/>
          </a:p>
        </p:txBody>
      </p:sp>
      <p:sp>
        <p:nvSpPr>
          <p:cNvPr id="5" name="Footer Placeholder 4">
            <a:extLst>
              <a:ext uri="{FF2B5EF4-FFF2-40B4-BE49-F238E27FC236}">
                <a16:creationId xmlns:a16="http://schemas.microsoft.com/office/drawing/2014/main" id="{85B62F74-39D1-47FC-89CD-3CCC0EDE10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C43919-A157-4393-A222-F6D9032B7E76}"/>
              </a:ext>
            </a:extLst>
          </p:cNvPr>
          <p:cNvSpPr>
            <a:spLocks noGrp="1"/>
          </p:cNvSpPr>
          <p:nvPr>
            <p:ph type="sldNum" sz="quarter" idx="12"/>
          </p:nvPr>
        </p:nvSpPr>
        <p:spPr/>
        <p:txBody>
          <a:bodyPr/>
          <a:lstStyle/>
          <a:p>
            <a:fld id="{0C3B80E3-5FDA-4306-989C-5B248117F8A9}" type="slidenum">
              <a:rPr lang="en-US" smtClean="0"/>
              <a:t>‹#›</a:t>
            </a:fld>
            <a:endParaRPr lang="en-US"/>
          </a:p>
        </p:txBody>
      </p:sp>
    </p:spTree>
    <p:extLst>
      <p:ext uri="{BB962C8B-B14F-4D97-AF65-F5344CB8AC3E}">
        <p14:creationId xmlns:p14="http://schemas.microsoft.com/office/powerpoint/2010/main" val="3972660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F2AA-BB6B-472E-ABE7-8AA952A9CC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E566F3-A822-4041-BF33-38457FE108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3A5517-4C1C-4443-B621-6F37A896F0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9F986D-0F48-42D4-A613-DBC052FF6A49}"/>
              </a:ext>
            </a:extLst>
          </p:cNvPr>
          <p:cNvSpPr>
            <a:spLocks noGrp="1"/>
          </p:cNvSpPr>
          <p:nvPr>
            <p:ph type="dt" sz="half" idx="10"/>
          </p:nvPr>
        </p:nvSpPr>
        <p:spPr/>
        <p:txBody>
          <a:bodyPr/>
          <a:lstStyle/>
          <a:p>
            <a:fld id="{528B6ED5-8B08-4714-924D-EF8454EA18EE}" type="datetimeFigureOut">
              <a:rPr lang="en-US" smtClean="0"/>
              <a:t>3/17/2021</a:t>
            </a:fld>
            <a:endParaRPr lang="en-US"/>
          </a:p>
        </p:txBody>
      </p:sp>
      <p:sp>
        <p:nvSpPr>
          <p:cNvPr id="6" name="Footer Placeholder 5">
            <a:extLst>
              <a:ext uri="{FF2B5EF4-FFF2-40B4-BE49-F238E27FC236}">
                <a16:creationId xmlns:a16="http://schemas.microsoft.com/office/drawing/2014/main" id="{D5E0E10B-CB9E-4CEB-A268-A6E3BDEF68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FD2875-F4C1-454A-9257-EB68EA63790D}"/>
              </a:ext>
            </a:extLst>
          </p:cNvPr>
          <p:cNvSpPr>
            <a:spLocks noGrp="1"/>
          </p:cNvSpPr>
          <p:nvPr>
            <p:ph type="sldNum" sz="quarter" idx="12"/>
          </p:nvPr>
        </p:nvSpPr>
        <p:spPr/>
        <p:txBody>
          <a:bodyPr/>
          <a:lstStyle/>
          <a:p>
            <a:fld id="{0C3B80E3-5FDA-4306-989C-5B248117F8A9}" type="slidenum">
              <a:rPr lang="en-US" smtClean="0"/>
              <a:t>‹#›</a:t>
            </a:fld>
            <a:endParaRPr lang="en-US"/>
          </a:p>
        </p:txBody>
      </p:sp>
    </p:spTree>
    <p:extLst>
      <p:ext uri="{BB962C8B-B14F-4D97-AF65-F5344CB8AC3E}">
        <p14:creationId xmlns:p14="http://schemas.microsoft.com/office/powerpoint/2010/main" val="2551031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50AD5-15C7-4308-9B5D-0F2715F02A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51275E-AEF3-44D6-80D1-F57B35F35E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913A5C-377D-4C5F-B962-25851A5205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CCC1A7-768D-4BAF-A4EE-AFB0DEDD15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A07B27-D332-46E2-9330-A15F7A96F1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4264D2-00E1-4F7E-A3AF-76D01A7B7627}"/>
              </a:ext>
            </a:extLst>
          </p:cNvPr>
          <p:cNvSpPr>
            <a:spLocks noGrp="1"/>
          </p:cNvSpPr>
          <p:nvPr>
            <p:ph type="dt" sz="half" idx="10"/>
          </p:nvPr>
        </p:nvSpPr>
        <p:spPr/>
        <p:txBody>
          <a:bodyPr/>
          <a:lstStyle/>
          <a:p>
            <a:fld id="{528B6ED5-8B08-4714-924D-EF8454EA18EE}" type="datetimeFigureOut">
              <a:rPr lang="en-US" smtClean="0"/>
              <a:t>3/17/2021</a:t>
            </a:fld>
            <a:endParaRPr lang="en-US"/>
          </a:p>
        </p:txBody>
      </p:sp>
      <p:sp>
        <p:nvSpPr>
          <p:cNvPr id="8" name="Footer Placeholder 7">
            <a:extLst>
              <a:ext uri="{FF2B5EF4-FFF2-40B4-BE49-F238E27FC236}">
                <a16:creationId xmlns:a16="http://schemas.microsoft.com/office/drawing/2014/main" id="{3B5A2252-B922-4926-ADC5-819DA92C7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3E6B3B-A0CC-495A-AFA0-DADAE2064485}"/>
              </a:ext>
            </a:extLst>
          </p:cNvPr>
          <p:cNvSpPr>
            <a:spLocks noGrp="1"/>
          </p:cNvSpPr>
          <p:nvPr>
            <p:ph type="sldNum" sz="quarter" idx="12"/>
          </p:nvPr>
        </p:nvSpPr>
        <p:spPr/>
        <p:txBody>
          <a:bodyPr/>
          <a:lstStyle/>
          <a:p>
            <a:fld id="{0C3B80E3-5FDA-4306-989C-5B248117F8A9}" type="slidenum">
              <a:rPr lang="en-US" smtClean="0"/>
              <a:t>‹#›</a:t>
            </a:fld>
            <a:endParaRPr lang="en-US"/>
          </a:p>
        </p:txBody>
      </p:sp>
    </p:spTree>
    <p:extLst>
      <p:ext uri="{BB962C8B-B14F-4D97-AF65-F5344CB8AC3E}">
        <p14:creationId xmlns:p14="http://schemas.microsoft.com/office/powerpoint/2010/main" val="1693470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43F5-14E7-4BA9-A776-BB150B9903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41C226-D574-48FB-BFD9-12475BC18300}"/>
              </a:ext>
            </a:extLst>
          </p:cNvPr>
          <p:cNvSpPr>
            <a:spLocks noGrp="1"/>
          </p:cNvSpPr>
          <p:nvPr>
            <p:ph type="dt" sz="half" idx="10"/>
          </p:nvPr>
        </p:nvSpPr>
        <p:spPr/>
        <p:txBody>
          <a:bodyPr/>
          <a:lstStyle/>
          <a:p>
            <a:fld id="{528B6ED5-8B08-4714-924D-EF8454EA18EE}" type="datetimeFigureOut">
              <a:rPr lang="en-US" smtClean="0"/>
              <a:t>3/17/2021</a:t>
            </a:fld>
            <a:endParaRPr lang="en-US"/>
          </a:p>
        </p:txBody>
      </p:sp>
      <p:sp>
        <p:nvSpPr>
          <p:cNvPr id="4" name="Footer Placeholder 3">
            <a:extLst>
              <a:ext uri="{FF2B5EF4-FFF2-40B4-BE49-F238E27FC236}">
                <a16:creationId xmlns:a16="http://schemas.microsoft.com/office/drawing/2014/main" id="{47E9CD85-5B98-43B4-AAC4-59DB53632C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B04782-4153-4115-AF60-D70A4D969DCF}"/>
              </a:ext>
            </a:extLst>
          </p:cNvPr>
          <p:cNvSpPr>
            <a:spLocks noGrp="1"/>
          </p:cNvSpPr>
          <p:nvPr>
            <p:ph type="sldNum" sz="quarter" idx="12"/>
          </p:nvPr>
        </p:nvSpPr>
        <p:spPr/>
        <p:txBody>
          <a:bodyPr/>
          <a:lstStyle/>
          <a:p>
            <a:fld id="{0C3B80E3-5FDA-4306-989C-5B248117F8A9}" type="slidenum">
              <a:rPr lang="en-US" smtClean="0"/>
              <a:t>‹#›</a:t>
            </a:fld>
            <a:endParaRPr lang="en-US"/>
          </a:p>
        </p:txBody>
      </p:sp>
    </p:spTree>
    <p:extLst>
      <p:ext uri="{BB962C8B-B14F-4D97-AF65-F5344CB8AC3E}">
        <p14:creationId xmlns:p14="http://schemas.microsoft.com/office/powerpoint/2010/main" val="3824351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A000D5-0D36-4A4B-9822-73EE45EA1C6A}"/>
              </a:ext>
            </a:extLst>
          </p:cNvPr>
          <p:cNvSpPr>
            <a:spLocks noGrp="1"/>
          </p:cNvSpPr>
          <p:nvPr>
            <p:ph type="dt" sz="half" idx="10"/>
          </p:nvPr>
        </p:nvSpPr>
        <p:spPr/>
        <p:txBody>
          <a:bodyPr/>
          <a:lstStyle/>
          <a:p>
            <a:fld id="{528B6ED5-8B08-4714-924D-EF8454EA18EE}" type="datetimeFigureOut">
              <a:rPr lang="en-US" smtClean="0"/>
              <a:t>3/17/2021</a:t>
            </a:fld>
            <a:endParaRPr lang="en-US"/>
          </a:p>
        </p:txBody>
      </p:sp>
      <p:sp>
        <p:nvSpPr>
          <p:cNvPr id="3" name="Footer Placeholder 2">
            <a:extLst>
              <a:ext uri="{FF2B5EF4-FFF2-40B4-BE49-F238E27FC236}">
                <a16:creationId xmlns:a16="http://schemas.microsoft.com/office/drawing/2014/main" id="{E18D4932-0C24-47F2-A685-C1F59AB07B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E48D9F-0335-430B-87B9-51131D326188}"/>
              </a:ext>
            </a:extLst>
          </p:cNvPr>
          <p:cNvSpPr>
            <a:spLocks noGrp="1"/>
          </p:cNvSpPr>
          <p:nvPr>
            <p:ph type="sldNum" sz="quarter" idx="12"/>
          </p:nvPr>
        </p:nvSpPr>
        <p:spPr/>
        <p:txBody>
          <a:bodyPr/>
          <a:lstStyle/>
          <a:p>
            <a:fld id="{0C3B80E3-5FDA-4306-989C-5B248117F8A9}" type="slidenum">
              <a:rPr lang="en-US" smtClean="0"/>
              <a:t>‹#›</a:t>
            </a:fld>
            <a:endParaRPr lang="en-US"/>
          </a:p>
        </p:txBody>
      </p:sp>
    </p:spTree>
    <p:extLst>
      <p:ext uri="{BB962C8B-B14F-4D97-AF65-F5344CB8AC3E}">
        <p14:creationId xmlns:p14="http://schemas.microsoft.com/office/powerpoint/2010/main" val="3156748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8BCB4-CAF2-44B0-9995-194872304D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397FAFE-CB62-4F8B-BBC2-85AD37E97C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1EA03F-6288-4C69-963B-097C662AF6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8DA112-C1EC-4906-AC80-E98BD21D51EC}"/>
              </a:ext>
            </a:extLst>
          </p:cNvPr>
          <p:cNvSpPr>
            <a:spLocks noGrp="1"/>
          </p:cNvSpPr>
          <p:nvPr>
            <p:ph type="dt" sz="half" idx="10"/>
          </p:nvPr>
        </p:nvSpPr>
        <p:spPr/>
        <p:txBody>
          <a:bodyPr/>
          <a:lstStyle/>
          <a:p>
            <a:fld id="{528B6ED5-8B08-4714-924D-EF8454EA18EE}" type="datetimeFigureOut">
              <a:rPr lang="en-US" smtClean="0"/>
              <a:t>3/17/2021</a:t>
            </a:fld>
            <a:endParaRPr lang="en-US"/>
          </a:p>
        </p:txBody>
      </p:sp>
      <p:sp>
        <p:nvSpPr>
          <p:cNvPr id="6" name="Footer Placeholder 5">
            <a:extLst>
              <a:ext uri="{FF2B5EF4-FFF2-40B4-BE49-F238E27FC236}">
                <a16:creationId xmlns:a16="http://schemas.microsoft.com/office/drawing/2014/main" id="{CFFD4F7F-7BC3-4C54-A5CD-299EFD3256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DB117C-300C-44DB-8D50-FFD91537781A}"/>
              </a:ext>
            </a:extLst>
          </p:cNvPr>
          <p:cNvSpPr>
            <a:spLocks noGrp="1"/>
          </p:cNvSpPr>
          <p:nvPr>
            <p:ph type="sldNum" sz="quarter" idx="12"/>
          </p:nvPr>
        </p:nvSpPr>
        <p:spPr/>
        <p:txBody>
          <a:bodyPr/>
          <a:lstStyle/>
          <a:p>
            <a:fld id="{0C3B80E3-5FDA-4306-989C-5B248117F8A9}" type="slidenum">
              <a:rPr lang="en-US" smtClean="0"/>
              <a:t>‹#›</a:t>
            </a:fld>
            <a:endParaRPr lang="en-US"/>
          </a:p>
        </p:txBody>
      </p:sp>
    </p:spTree>
    <p:extLst>
      <p:ext uri="{BB962C8B-B14F-4D97-AF65-F5344CB8AC3E}">
        <p14:creationId xmlns:p14="http://schemas.microsoft.com/office/powerpoint/2010/main" val="1298966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2453D-D391-4504-BD6D-032FB8635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0597DD-75E7-4197-AD38-A856FEB6BF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C54B81C-FDA1-4A1A-955F-5A64AEED7A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17B3F3-113B-47BA-B269-03E16E894889}"/>
              </a:ext>
            </a:extLst>
          </p:cNvPr>
          <p:cNvSpPr>
            <a:spLocks noGrp="1"/>
          </p:cNvSpPr>
          <p:nvPr>
            <p:ph type="dt" sz="half" idx="10"/>
          </p:nvPr>
        </p:nvSpPr>
        <p:spPr/>
        <p:txBody>
          <a:bodyPr/>
          <a:lstStyle/>
          <a:p>
            <a:fld id="{528B6ED5-8B08-4714-924D-EF8454EA18EE}" type="datetimeFigureOut">
              <a:rPr lang="en-US" smtClean="0"/>
              <a:t>3/17/2021</a:t>
            </a:fld>
            <a:endParaRPr lang="en-US"/>
          </a:p>
        </p:txBody>
      </p:sp>
      <p:sp>
        <p:nvSpPr>
          <p:cNvPr id="6" name="Footer Placeholder 5">
            <a:extLst>
              <a:ext uri="{FF2B5EF4-FFF2-40B4-BE49-F238E27FC236}">
                <a16:creationId xmlns:a16="http://schemas.microsoft.com/office/drawing/2014/main" id="{2B0A1EAA-967F-4073-9064-F7E20CBDEF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DC7AE0-81EF-408D-B90B-6558124712E4}"/>
              </a:ext>
            </a:extLst>
          </p:cNvPr>
          <p:cNvSpPr>
            <a:spLocks noGrp="1"/>
          </p:cNvSpPr>
          <p:nvPr>
            <p:ph type="sldNum" sz="quarter" idx="12"/>
          </p:nvPr>
        </p:nvSpPr>
        <p:spPr/>
        <p:txBody>
          <a:bodyPr/>
          <a:lstStyle/>
          <a:p>
            <a:fld id="{0C3B80E3-5FDA-4306-989C-5B248117F8A9}" type="slidenum">
              <a:rPr lang="en-US" smtClean="0"/>
              <a:t>‹#›</a:t>
            </a:fld>
            <a:endParaRPr lang="en-US"/>
          </a:p>
        </p:txBody>
      </p:sp>
    </p:spTree>
    <p:extLst>
      <p:ext uri="{BB962C8B-B14F-4D97-AF65-F5344CB8AC3E}">
        <p14:creationId xmlns:p14="http://schemas.microsoft.com/office/powerpoint/2010/main" val="796605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6BA0-579E-4B41-93FD-22A7057989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DB2741-8028-4D75-A5AF-450C953874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F1C903-A815-4D76-A62D-45520AC2DF87}"/>
              </a:ext>
            </a:extLst>
          </p:cNvPr>
          <p:cNvSpPr>
            <a:spLocks noGrp="1"/>
          </p:cNvSpPr>
          <p:nvPr>
            <p:ph type="dt" sz="half" idx="10"/>
          </p:nvPr>
        </p:nvSpPr>
        <p:spPr/>
        <p:txBody>
          <a:bodyPr/>
          <a:lstStyle/>
          <a:p>
            <a:fld id="{528B6ED5-8B08-4714-924D-EF8454EA18EE}" type="datetimeFigureOut">
              <a:rPr lang="en-US" smtClean="0"/>
              <a:t>3/17/2021</a:t>
            </a:fld>
            <a:endParaRPr lang="en-US"/>
          </a:p>
        </p:txBody>
      </p:sp>
      <p:sp>
        <p:nvSpPr>
          <p:cNvPr id="5" name="Footer Placeholder 4">
            <a:extLst>
              <a:ext uri="{FF2B5EF4-FFF2-40B4-BE49-F238E27FC236}">
                <a16:creationId xmlns:a16="http://schemas.microsoft.com/office/drawing/2014/main" id="{470C7BA8-8274-49A4-BDC6-1131781286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95BDEB-E9F0-46C4-8921-30124F3879A1}"/>
              </a:ext>
            </a:extLst>
          </p:cNvPr>
          <p:cNvSpPr>
            <a:spLocks noGrp="1"/>
          </p:cNvSpPr>
          <p:nvPr>
            <p:ph type="sldNum" sz="quarter" idx="12"/>
          </p:nvPr>
        </p:nvSpPr>
        <p:spPr/>
        <p:txBody>
          <a:bodyPr/>
          <a:lstStyle/>
          <a:p>
            <a:fld id="{0C3B80E3-5FDA-4306-989C-5B248117F8A9}" type="slidenum">
              <a:rPr lang="en-US" smtClean="0"/>
              <a:t>‹#›</a:t>
            </a:fld>
            <a:endParaRPr lang="en-US"/>
          </a:p>
        </p:txBody>
      </p:sp>
    </p:spTree>
    <p:extLst>
      <p:ext uri="{BB962C8B-B14F-4D97-AF65-F5344CB8AC3E}">
        <p14:creationId xmlns:p14="http://schemas.microsoft.com/office/powerpoint/2010/main" val="253292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B7F2BA-08FD-4247-A300-17C94877F7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187B41-3D2E-4434-982F-5867D28AC2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C0CC12-C419-4B2B-9F77-3FE083B9A05B}"/>
              </a:ext>
            </a:extLst>
          </p:cNvPr>
          <p:cNvSpPr>
            <a:spLocks noGrp="1"/>
          </p:cNvSpPr>
          <p:nvPr>
            <p:ph type="dt" sz="half" idx="10"/>
          </p:nvPr>
        </p:nvSpPr>
        <p:spPr/>
        <p:txBody>
          <a:bodyPr/>
          <a:lstStyle/>
          <a:p>
            <a:fld id="{528B6ED5-8B08-4714-924D-EF8454EA18EE}" type="datetimeFigureOut">
              <a:rPr lang="en-US" smtClean="0"/>
              <a:t>3/17/2021</a:t>
            </a:fld>
            <a:endParaRPr lang="en-US"/>
          </a:p>
        </p:txBody>
      </p:sp>
      <p:sp>
        <p:nvSpPr>
          <p:cNvPr id="5" name="Footer Placeholder 4">
            <a:extLst>
              <a:ext uri="{FF2B5EF4-FFF2-40B4-BE49-F238E27FC236}">
                <a16:creationId xmlns:a16="http://schemas.microsoft.com/office/drawing/2014/main" id="{23BA5A19-D56F-425E-B6A2-3AA9CDF38B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F91194-1391-4EA7-ADE6-8E8FE21E931D}"/>
              </a:ext>
            </a:extLst>
          </p:cNvPr>
          <p:cNvSpPr>
            <a:spLocks noGrp="1"/>
          </p:cNvSpPr>
          <p:nvPr>
            <p:ph type="sldNum" sz="quarter" idx="12"/>
          </p:nvPr>
        </p:nvSpPr>
        <p:spPr/>
        <p:txBody>
          <a:bodyPr/>
          <a:lstStyle/>
          <a:p>
            <a:fld id="{0C3B80E3-5FDA-4306-989C-5B248117F8A9}" type="slidenum">
              <a:rPr lang="en-US" smtClean="0"/>
              <a:t>‹#›</a:t>
            </a:fld>
            <a:endParaRPr lang="en-US"/>
          </a:p>
        </p:txBody>
      </p:sp>
    </p:spTree>
    <p:extLst>
      <p:ext uri="{BB962C8B-B14F-4D97-AF65-F5344CB8AC3E}">
        <p14:creationId xmlns:p14="http://schemas.microsoft.com/office/powerpoint/2010/main" val="3137573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7E62EE-F1C1-4209-A061-25B8EF57A8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29B8767-8ACB-4236-86F3-914EE5A63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198CAC3-3D9E-479F-ABA3-4CF2F06BB7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8B6ED5-8B08-4714-924D-EF8454EA18EE}" type="datetimeFigureOut">
              <a:rPr lang="en-US" smtClean="0"/>
              <a:t>3/17/2021</a:t>
            </a:fld>
            <a:endParaRPr lang="en-US"/>
          </a:p>
        </p:txBody>
      </p:sp>
      <p:sp>
        <p:nvSpPr>
          <p:cNvPr id="5" name="Footer Placeholder 4">
            <a:extLst>
              <a:ext uri="{FF2B5EF4-FFF2-40B4-BE49-F238E27FC236}">
                <a16:creationId xmlns:a16="http://schemas.microsoft.com/office/drawing/2014/main" id="{B1D923A8-F465-41FE-8343-B8CB12CAE5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C9D21D-08C6-4D55-B672-A88BDB300D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3B80E3-5FDA-4306-989C-5B248117F8A9}" type="slidenum">
              <a:rPr lang="en-US" smtClean="0"/>
              <a:t>‹#›</a:t>
            </a:fld>
            <a:endParaRPr lang="en-US"/>
          </a:p>
        </p:txBody>
      </p:sp>
    </p:spTree>
    <p:extLst>
      <p:ext uri="{BB962C8B-B14F-4D97-AF65-F5344CB8AC3E}">
        <p14:creationId xmlns:p14="http://schemas.microsoft.com/office/powerpoint/2010/main" val="648148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package" Target="../embeddings/Microsoft_Excel_Worksheet.xlsx"/><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Excel_Worksheet1.xlsx"/><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594BE-2B12-4671-A24F-F843FA10A7CB}"/>
              </a:ext>
            </a:extLst>
          </p:cNvPr>
          <p:cNvSpPr>
            <a:spLocks noGrp="1"/>
          </p:cNvSpPr>
          <p:nvPr>
            <p:ph type="ctrTitle"/>
          </p:nvPr>
        </p:nvSpPr>
        <p:spPr/>
        <p:txBody>
          <a:bodyPr/>
          <a:lstStyle/>
          <a:p>
            <a:r>
              <a:rPr lang="en-US" dirty="0"/>
              <a:t>RMHS</a:t>
            </a:r>
            <a:br>
              <a:rPr lang="en-US" dirty="0"/>
            </a:br>
            <a:r>
              <a:rPr lang="en-US" sz="4400" dirty="0"/>
              <a:t>Board of Directors</a:t>
            </a:r>
          </a:p>
        </p:txBody>
      </p:sp>
      <p:sp>
        <p:nvSpPr>
          <p:cNvPr id="3" name="Subtitle 2">
            <a:extLst>
              <a:ext uri="{FF2B5EF4-FFF2-40B4-BE49-F238E27FC236}">
                <a16:creationId xmlns:a16="http://schemas.microsoft.com/office/drawing/2014/main" id="{81554171-6548-486D-971F-3B7BB2656B94}"/>
              </a:ext>
            </a:extLst>
          </p:cNvPr>
          <p:cNvSpPr>
            <a:spLocks noGrp="1"/>
          </p:cNvSpPr>
          <p:nvPr>
            <p:ph type="subTitle" idx="1"/>
          </p:nvPr>
        </p:nvSpPr>
        <p:spPr/>
        <p:txBody>
          <a:bodyPr/>
          <a:lstStyle/>
          <a:p>
            <a:r>
              <a:rPr lang="en-US" dirty="0"/>
              <a:t>March 17, 2021</a:t>
            </a:r>
          </a:p>
        </p:txBody>
      </p:sp>
    </p:spTree>
    <p:extLst>
      <p:ext uri="{BB962C8B-B14F-4D97-AF65-F5344CB8AC3E}">
        <p14:creationId xmlns:p14="http://schemas.microsoft.com/office/powerpoint/2010/main" val="3069813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7078-0ABF-4DBD-8068-68713B739AB0}"/>
              </a:ext>
            </a:extLst>
          </p:cNvPr>
          <p:cNvSpPr>
            <a:spLocks noGrp="1"/>
          </p:cNvSpPr>
          <p:nvPr>
            <p:ph type="title"/>
          </p:nvPr>
        </p:nvSpPr>
        <p:spPr>
          <a:xfrm>
            <a:off x="838199" y="365126"/>
            <a:ext cx="10790695" cy="5023118"/>
          </a:xfrm>
        </p:spPr>
        <p:txBody>
          <a:bodyPr>
            <a:normAutofit/>
          </a:bodyPr>
          <a:lstStyle/>
          <a:p>
            <a:pPr marR="0" lvl="0">
              <a:spcBef>
                <a:spcPts val="0"/>
              </a:spcBef>
              <a:spcAft>
                <a:spcPts val="0"/>
              </a:spcAft>
              <a:tabLst>
                <a:tab pos="6057900" algn="r"/>
              </a:tabLst>
            </a:pPr>
            <a:r>
              <a:rPr lang="en-US" dirty="0"/>
              <a:t>Welcome and Introductions</a:t>
            </a:r>
            <a:br>
              <a:rPr lang="en-US" dirty="0"/>
            </a:br>
            <a:br>
              <a:rPr lang="en-US" dirty="0"/>
            </a:br>
            <a:b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2717436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7078-0ABF-4DBD-8068-68713B739AB0}"/>
              </a:ext>
            </a:extLst>
          </p:cNvPr>
          <p:cNvSpPr>
            <a:spLocks noGrp="1"/>
          </p:cNvSpPr>
          <p:nvPr>
            <p:ph type="title"/>
          </p:nvPr>
        </p:nvSpPr>
        <p:spPr>
          <a:xfrm>
            <a:off x="838199" y="365126"/>
            <a:ext cx="10790695" cy="5023118"/>
          </a:xfrm>
        </p:spPr>
        <p:txBody>
          <a:bodyPr>
            <a:normAutofit/>
          </a:bodyPr>
          <a:lstStyle/>
          <a:p>
            <a:pPr marR="0" lvl="0">
              <a:spcBef>
                <a:spcPts val="0"/>
              </a:spcBef>
              <a:spcAft>
                <a:spcPts val="0"/>
              </a:spcAft>
              <a:tabLst>
                <a:tab pos="6057900" algn="r"/>
              </a:tabLst>
            </a:pPr>
            <a:r>
              <a:rPr lang="en-US" dirty="0"/>
              <a:t>Consent agenda</a:t>
            </a:r>
            <a:br>
              <a:rPr lang="en-US" dirty="0"/>
            </a:br>
            <a:br>
              <a:rPr lang="en-US" dirty="0"/>
            </a:br>
            <a:r>
              <a:rPr lang="en-US" sz="2400" dirty="0"/>
              <a:t>• Approval of March 17, 2021 Agenda </a:t>
            </a:r>
            <a:br>
              <a:rPr lang="en-US" sz="2400" dirty="0"/>
            </a:br>
            <a:r>
              <a:rPr lang="en-US" sz="2400" dirty="0"/>
              <a:t>• Adoption of January 20, 2021 Board Minutes </a:t>
            </a:r>
            <a:br>
              <a:rPr lang="en-US" sz="2400" dirty="0"/>
            </a:br>
            <a:br>
              <a:rPr lang="en-US" sz="2400" dirty="0"/>
            </a:br>
            <a:r>
              <a:rPr lang="en-US" sz="2400" i="1" dirty="0"/>
              <a:t>Proposed Board Resolution: The Board accepts the items on the Consent Agenda.</a:t>
            </a:r>
            <a:b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2400" i="1" dirty="0"/>
          </a:p>
        </p:txBody>
      </p:sp>
    </p:spTree>
    <p:extLst>
      <p:ext uri="{BB962C8B-B14F-4D97-AF65-F5344CB8AC3E}">
        <p14:creationId xmlns:p14="http://schemas.microsoft.com/office/powerpoint/2010/main" val="3115943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7078-0ABF-4DBD-8068-68713B739AB0}"/>
              </a:ext>
            </a:extLst>
          </p:cNvPr>
          <p:cNvSpPr>
            <a:spLocks noGrp="1"/>
          </p:cNvSpPr>
          <p:nvPr>
            <p:ph type="title"/>
          </p:nvPr>
        </p:nvSpPr>
        <p:spPr>
          <a:xfrm>
            <a:off x="838199" y="365126"/>
            <a:ext cx="10790695" cy="5023118"/>
          </a:xfrm>
        </p:spPr>
        <p:txBody>
          <a:bodyPr>
            <a:normAutofit/>
          </a:bodyPr>
          <a:lstStyle/>
          <a:p>
            <a:pPr marR="0" lvl="0">
              <a:spcBef>
                <a:spcPts val="0"/>
              </a:spcBef>
              <a:spcAft>
                <a:spcPts val="0"/>
              </a:spcAft>
              <a:tabLst>
                <a:tab pos="6057900" algn="r"/>
              </a:tabLst>
            </a:pPr>
            <a:r>
              <a:rPr lang="en-US" dirty="0"/>
              <a:t>Mission report</a:t>
            </a:r>
            <a:br>
              <a:rPr lang="en-US" dirty="0"/>
            </a:br>
            <a:br>
              <a:rPr lang="en-US" dirty="0"/>
            </a:br>
            <a:r>
              <a:rPr lang="en-US" sz="2400" dirty="0">
                <a:effectLst/>
                <a:latin typeface="Arial" panose="020B0604020202020204" pitchFamily="34" charset="0"/>
                <a:ea typeface="Times New Roman" panose="02020603050405020304" pitchFamily="18" charset="0"/>
              </a:rPr>
              <a:t>Denver Early Steps -- Hayley Carle</a:t>
            </a:r>
            <a:b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2400" dirty="0"/>
          </a:p>
        </p:txBody>
      </p:sp>
    </p:spTree>
    <p:extLst>
      <p:ext uri="{BB962C8B-B14F-4D97-AF65-F5344CB8AC3E}">
        <p14:creationId xmlns:p14="http://schemas.microsoft.com/office/powerpoint/2010/main" val="3075125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ABA3C-1DC2-404C-B65E-41AA729AA19A}"/>
              </a:ext>
            </a:extLst>
          </p:cNvPr>
          <p:cNvSpPr>
            <a:spLocks noGrp="1"/>
          </p:cNvSpPr>
          <p:nvPr>
            <p:ph type="title"/>
          </p:nvPr>
        </p:nvSpPr>
        <p:spPr>
          <a:xfrm>
            <a:off x="500332" y="4704212"/>
            <a:ext cx="10921042" cy="1325563"/>
          </a:xfrm>
        </p:spPr>
        <p:txBody>
          <a:bodyPr>
            <a:normAutofit/>
          </a:bodyPr>
          <a:lstStyle/>
          <a:p>
            <a:pPr algn="ctr"/>
            <a:r>
              <a:rPr lang="en-US" sz="4000" dirty="0"/>
              <a:t>Denver Early Steps</a:t>
            </a:r>
          </a:p>
        </p:txBody>
      </p:sp>
      <p:pic>
        <p:nvPicPr>
          <p:cNvPr id="4" name="Picture 3" descr="A person and a baby sitting on the floor&#10;&#10;Description automatically generated with medium confidence">
            <a:extLst>
              <a:ext uri="{FF2B5EF4-FFF2-40B4-BE49-F238E27FC236}">
                <a16:creationId xmlns:a16="http://schemas.microsoft.com/office/drawing/2014/main" id="{2734B16B-B013-4118-BFB2-A4BA20ED9B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039" y="1606336"/>
            <a:ext cx="5143921" cy="3427137"/>
          </a:xfrm>
          <a:prstGeom prst="rect">
            <a:avLst/>
          </a:prstGeom>
        </p:spPr>
      </p:pic>
    </p:spTree>
    <p:extLst>
      <p:ext uri="{BB962C8B-B14F-4D97-AF65-F5344CB8AC3E}">
        <p14:creationId xmlns:p14="http://schemas.microsoft.com/office/powerpoint/2010/main" val="3271441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00A688-A9A5-48D9-BAB4-58D61E3A4F80}"/>
              </a:ext>
            </a:extLst>
          </p:cNvPr>
          <p:cNvSpPr>
            <a:spLocks noGrp="1"/>
          </p:cNvSpPr>
          <p:nvPr>
            <p:ph type="title"/>
          </p:nvPr>
        </p:nvSpPr>
        <p:spPr/>
        <p:txBody>
          <a:bodyPr/>
          <a:lstStyle/>
          <a:p>
            <a:r>
              <a:rPr lang="en-US" dirty="0"/>
              <a:t>Background Information</a:t>
            </a:r>
          </a:p>
        </p:txBody>
      </p:sp>
      <p:sp>
        <p:nvSpPr>
          <p:cNvPr id="6" name="Content Placeholder 5">
            <a:extLst>
              <a:ext uri="{FF2B5EF4-FFF2-40B4-BE49-F238E27FC236}">
                <a16:creationId xmlns:a16="http://schemas.microsoft.com/office/drawing/2014/main" id="{BF032DE6-F7F3-43EB-81E9-88D222D9F749}"/>
              </a:ext>
            </a:extLst>
          </p:cNvPr>
          <p:cNvSpPr>
            <a:spLocks noGrp="1"/>
          </p:cNvSpPr>
          <p:nvPr>
            <p:ph sz="half" idx="1"/>
          </p:nvPr>
        </p:nvSpPr>
        <p:spPr/>
        <p:txBody>
          <a:bodyPr>
            <a:normAutofit lnSpcReduction="10000"/>
          </a:bodyPr>
          <a:lstStyle/>
          <a:p>
            <a:pPr marL="0" indent="0">
              <a:buNone/>
            </a:pPr>
            <a:r>
              <a:rPr lang="en-US" sz="2200" dirty="0"/>
              <a:t>Early Intervention Colorado </a:t>
            </a:r>
          </a:p>
          <a:p>
            <a:pPr marL="0" indent="0">
              <a:buNone/>
            </a:pPr>
            <a:r>
              <a:rPr lang="en-US" sz="2200" dirty="0"/>
              <a:t>(EI Colorado)</a:t>
            </a:r>
          </a:p>
          <a:p>
            <a:pPr marL="0" indent="0">
              <a:buNone/>
            </a:pPr>
            <a:endParaRPr lang="en-US" sz="2200" dirty="0"/>
          </a:p>
          <a:p>
            <a:pPr lvl="1"/>
            <a:r>
              <a:rPr lang="en-US" sz="2200" dirty="0"/>
              <a:t>Program through the State of Colorado that provides </a:t>
            </a:r>
            <a:r>
              <a:rPr lang="en-US" sz="2200" b="1" dirty="0"/>
              <a:t>funding towards clinical therapy services for children with developmental delays </a:t>
            </a:r>
            <a:r>
              <a:rPr lang="en-US" sz="2200" dirty="0"/>
              <a:t>in at least one developmental area</a:t>
            </a:r>
          </a:p>
          <a:p>
            <a:pPr lvl="1"/>
            <a:r>
              <a:rPr lang="en-US" sz="2200" dirty="0"/>
              <a:t>Supports children with developmental needs</a:t>
            </a:r>
          </a:p>
          <a:p>
            <a:pPr lvl="1"/>
            <a:r>
              <a:rPr lang="en-US" sz="2200" dirty="0"/>
              <a:t>25% and greater delay in at least one area of development eligibility</a:t>
            </a:r>
          </a:p>
          <a:p>
            <a:pPr marL="152396" indent="0">
              <a:buNone/>
            </a:pPr>
            <a:endParaRPr lang="en-US" sz="2200" dirty="0"/>
          </a:p>
          <a:p>
            <a:endParaRPr lang="en-US" dirty="0"/>
          </a:p>
        </p:txBody>
      </p:sp>
      <p:sp>
        <p:nvSpPr>
          <p:cNvPr id="2" name="Content Placeholder 1">
            <a:extLst>
              <a:ext uri="{FF2B5EF4-FFF2-40B4-BE49-F238E27FC236}">
                <a16:creationId xmlns:a16="http://schemas.microsoft.com/office/drawing/2014/main" id="{27E591BB-E801-4652-B9C4-E9CBDF1A1B5E}"/>
              </a:ext>
            </a:extLst>
          </p:cNvPr>
          <p:cNvSpPr>
            <a:spLocks noGrp="1"/>
          </p:cNvSpPr>
          <p:nvPr>
            <p:ph sz="half" idx="2"/>
          </p:nvPr>
        </p:nvSpPr>
        <p:spPr/>
        <p:txBody>
          <a:bodyPr>
            <a:normAutofit lnSpcReduction="10000"/>
          </a:bodyPr>
          <a:lstStyle/>
          <a:p>
            <a:pPr marL="0" indent="0">
              <a:buNone/>
            </a:pPr>
            <a:r>
              <a:rPr lang="en-US" sz="2200" dirty="0"/>
              <a:t>COVID-19 Pandemic Changes</a:t>
            </a:r>
          </a:p>
          <a:p>
            <a:pPr marL="0" indent="0">
              <a:buNone/>
            </a:pPr>
            <a:endParaRPr lang="en-US" sz="2200" dirty="0"/>
          </a:p>
          <a:p>
            <a:pPr lvl="1"/>
            <a:r>
              <a:rPr lang="en-US" sz="2200" dirty="0"/>
              <a:t>Funding changes at the State of Colorado (July 2020)</a:t>
            </a:r>
          </a:p>
          <a:p>
            <a:pPr lvl="1"/>
            <a:r>
              <a:rPr lang="en-US" sz="2200" dirty="0"/>
              <a:t>New legislation requires a </a:t>
            </a:r>
            <a:r>
              <a:rPr lang="en-US" sz="2200" b="1" dirty="0"/>
              <a:t>33% and greater delay in at least one area of developmental eligibility</a:t>
            </a:r>
          </a:p>
          <a:p>
            <a:endParaRPr lang="en-US" dirty="0"/>
          </a:p>
        </p:txBody>
      </p:sp>
    </p:spTree>
    <p:extLst>
      <p:ext uri="{BB962C8B-B14F-4D97-AF65-F5344CB8AC3E}">
        <p14:creationId xmlns:p14="http://schemas.microsoft.com/office/powerpoint/2010/main" val="2357277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10;&#10;Description automatically generated">
            <a:extLst>
              <a:ext uri="{FF2B5EF4-FFF2-40B4-BE49-F238E27FC236}">
                <a16:creationId xmlns:a16="http://schemas.microsoft.com/office/drawing/2014/main" id="{E06771E5-0F21-49A8-A4BA-A413F26FA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1933" y="976139"/>
            <a:ext cx="7388134" cy="4905721"/>
          </a:xfrm>
          <a:prstGeom prst="rect">
            <a:avLst/>
          </a:prstGeom>
        </p:spPr>
      </p:pic>
    </p:spTree>
    <p:extLst>
      <p:ext uri="{BB962C8B-B14F-4D97-AF65-F5344CB8AC3E}">
        <p14:creationId xmlns:p14="http://schemas.microsoft.com/office/powerpoint/2010/main" val="1282186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DEC2-11CD-463C-B894-DD399FAFC8F8}"/>
              </a:ext>
            </a:extLst>
          </p:cNvPr>
          <p:cNvSpPr>
            <a:spLocks noGrp="1"/>
          </p:cNvSpPr>
          <p:nvPr>
            <p:ph type="title"/>
          </p:nvPr>
        </p:nvSpPr>
        <p:spPr/>
        <p:txBody>
          <a:bodyPr/>
          <a:lstStyle/>
          <a:p>
            <a:r>
              <a:rPr lang="en-US" dirty="0"/>
              <a:t>Denver Early Steps</a:t>
            </a:r>
          </a:p>
        </p:txBody>
      </p:sp>
      <p:sp>
        <p:nvSpPr>
          <p:cNvPr id="3" name="Content Placeholder 2">
            <a:extLst>
              <a:ext uri="{FF2B5EF4-FFF2-40B4-BE49-F238E27FC236}">
                <a16:creationId xmlns:a16="http://schemas.microsoft.com/office/drawing/2014/main" id="{042D65CE-ACF2-4D86-86B1-C86537F60AD7}"/>
              </a:ext>
            </a:extLst>
          </p:cNvPr>
          <p:cNvSpPr>
            <a:spLocks noGrp="1"/>
          </p:cNvSpPr>
          <p:nvPr>
            <p:ph idx="1"/>
          </p:nvPr>
        </p:nvSpPr>
        <p:spPr/>
        <p:txBody>
          <a:bodyPr>
            <a:normAutofit lnSpcReduction="10000"/>
          </a:bodyPr>
          <a:lstStyle/>
          <a:p>
            <a:pPr marL="0" indent="0">
              <a:buNone/>
            </a:pPr>
            <a:r>
              <a:rPr lang="en-US" sz="2200" dirty="0"/>
              <a:t>Eligibility Requirement Changes</a:t>
            </a:r>
          </a:p>
          <a:p>
            <a:pPr marL="0" indent="0">
              <a:buNone/>
            </a:pPr>
            <a:endParaRPr lang="en-US" sz="2200" dirty="0"/>
          </a:p>
          <a:p>
            <a:pPr lvl="1"/>
            <a:r>
              <a:rPr lang="en-US" sz="2200" b="1" dirty="0"/>
              <a:t>27% of RMHS Early Intervention clients would be ineligible for therapy services</a:t>
            </a:r>
            <a:r>
              <a:rPr lang="en-US" sz="2200" dirty="0"/>
              <a:t> based on the new State of Colorado requirements</a:t>
            </a:r>
          </a:p>
          <a:p>
            <a:endParaRPr lang="en-US" sz="2200" dirty="0"/>
          </a:p>
          <a:p>
            <a:pPr marL="0" indent="0">
              <a:buNone/>
            </a:pPr>
            <a:r>
              <a:rPr lang="en-US" sz="2200" dirty="0"/>
              <a:t>Denver Early Steps (DES) created through RMHS</a:t>
            </a:r>
          </a:p>
          <a:p>
            <a:pPr marL="0" indent="0">
              <a:buNone/>
            </a:pPr>
            <a:endParaRPr lang="en-US" sz="2200" dirty="0"/>
          </a:p>
          <a:p>
            <a:pPr lvl="1"/>
            <a:r>
              <a:rPr lang="en-US" sz="2200" dirty="0"/>
              <a:t>DES was created to </a:t>
            </a:r>
            <a:r>
              <a:rPr lang="en-US" sz="2200" b="1" dirty="0"/>
              <a:t>ensure therapy services</a:t>
            </a:r>
            <a:r>
              <a:rPr lang="en-US" sz="2200" dirty="0"/>
              <a:t> would be provided to City and County of Denver residents who would become ineligible according to the new State of Colorado requirements</a:t>
            </a:r>
          </a:p>
          <a:p>
            <a:pPr lvl="1"/>
            <a:r>
              <a:rPr lang="en-US" sz="2200" dirty="0"/>
              <a:t>DES serves clients with </a:t>
            </a:r>
            <a:r>
              <a:rPr lang="en-US" sz="2200" b="1" dirty="0"/>
              <a:t>developmental delays in at least one developmental area with a delay between</a:t>
            </a:r>
            <a:r>
              <a:rPr lang="en-US" sz="2200" dirty="0"/>
              <a:t> </a:t>
            </a:r>
            <a:r>
              <a:rPr lang="en-US" sz="2200" b="1" dirty="0"/>
              <a:t>25% to 33%</a:t>
            </a:r>
          </a:p>
          <a:p>
            <a:pPr lvl="1"/>
            <a:r>
              <a:rPr lang="en-US" sz="2200" dirty="0"/>
              <a:t>All of this is possible due to Mill Levy Funding</a:t>
            </a:r>
          </a:p>
          <a:p>
            <a:endParaRPr lang="en-US" dirty="0"/>
          </a:p>
        </p:txBody>
      </p:sp>
    </p:spTree>
    <p:extLst>
      <p:ext uri="{BB962C8B-B14F-4D97-AF65-F5344CB8AC3E}">
        <p14:creationId xmlns:p14="http://schemas.microsoft.com/office/powerpoint/2010/main" val="864463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1591D3-3250-4F21-8B53-9C76A7E6D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0628" y="958752"/>
            <a:ext cx="7410744" cy="4940496"/>
          </a:xfrm>
          <a:prstGeom prst="rect">
            <a:avLst/>
          </a:prstGeom>
        </p:spPr>
      </p:pic>
    </p:spTree>
    <p:extLst>
      <p:ext uri="{BB962C8B-B14F-4D97-AF65-F5344CB8AC3E}">
        <p14:creationId xmlns:p14="http://schemas.microsoft.com/office/powerpoint/2010/main" val="3554137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82A84-1C64-4CC9-9CC8-ADD72CFAF0B3}"/>
              </a:ext>
            </a:extLst>
          </p:cNvPr>
          <p:cNvSpPr>
            <a:spLocks noGrp="1"/>
          </p:cNvSpPr>
          <p:nvPr>
            <p:ph type="title"/>
          </p:nvPr>
        </p:nvSpPr>
        <p:spPr/>
        <p:txBody>
          <a:bodyPr>
            <a:normAutofit/>
          </a:bodyPr>
          <a:lstStyle/>
          <a:p>
            <a:r>
              <a:rPr lang="en-US" dirty="0"/>
              <a:t>Similarities</a:t>
            </a:r>
          </a:p>
        </p:txBody>
      </p:sp>
      <p:sp>
        <p:nvSpPr>
          <p:cNvPr id="3" name="Content Placeholder 2">
            <a:extLst>
              <a:ext uri="{FF2B5EF4-FFF2-40B4-BE49-F238E27FC236}">
                <a16:creationId xmlns:a16="http://schemas.microsoft.com/office/drawing/2014/main" id="{8A0AF889-488E-421C-AE7C-45E159518FE4}"/>
              </a:ext>
            </a:extLst>
          </p:cNvPr>
          <p:cNvSpPr>
            <a:spLocks noGrp="1"/>
          </p:cNvSpPr>
          <p:nvPr>
            <p:ph idx="1"/>
          </p:nvPr>
        </p:nvSpPr>
        <p:spPr/>
        <p:txBody>
          <a:bodyPr>
            <a:normAutofit fontScale="70000" lnSpcReduction="20000"/>
          </a:bodyPr>
          <a:lstStyle/>
          <a:p>
            <a:pPr>
              <a:buFont typeface="Wingdings" panose="05000000000000000000" pitchFamily="2" charset="2"/>
              <a:buChar char="ü"/>
            </a:pPr>
            <a:r>
              <a:rPr lang="en-US" b="1" dirty="0"/>
              <a:t>DES will continue </a:t>
            </a:r>
            <a:r>
              <a:rPr lang="en-US" dirty="0"/>
              <a:t>the parent coaching model</a:t>
            </a:r>
          </a:p>
          <a:p>
            <a:pPr>
              <a:buFont typeface="Wingdings" panose="05000000000000000000" pitchFamily="2" charset="2"/>
              <a:buChar char="ü"/>
            </a:pPr>
            <a:endParaRPr lang="en-US" dirty="0"/>
          </a:p>
          <a:p>
            <a:pPr>
              <a:buFont typeface="Wingdings" panose="05000000000000000000" pitchFamily="2" charset="2"/>
              <a:buChar char="ü"/>
            </a:pPr>
            <a:r>
              <a:rPr lang="en-US" b="1" dirty="0"/>
              <a:t>DES will continue </a:t>
            </a:r>
            <a:r>
              <a:rPr lang="en-US" dirty="0"/>
              <a:t>to provide trans-disciplinary teaming attentive to our client’s needs</a:t>
            </a:r>
          </a:p>
          <a:p>
            <a:pPr>
              <a:buFont typeface="Wingdings" panose="05000000000000000000" pitchFamily="2" charset="2"/>
              <a:buChar char="ü"/>
            </a:pPr>
            <a:endParaRPr lang="en-US" dirty="0"/>
          </a:p>
          <a:p>
            <a:pPr>
              <a:buFont typeface="Wingdings" panose="05000000000000000000" pitchFamily="2" charset="2"/>
              <a:buChar char="ü"/>
            </a:pPr>
            <a:r>
              <a:rPr lang="en-US" b="1" dirty="0"/>
              <a:t>DES will continue </a:t>
            </a:r>
            <a:r>
              <a:rPr lang="en-US" dirty="0"/>
              <a:t>to provide access to services at the frequency that best meets the child and family’s needs as well as the provider’s recommendations</a:t>
            </a:r>
          </a:p>
          <a:p>
            <a:pPr>
              <a:buFont typeface="Wingdings" panose="05000000000000000000" pitchFamily="2" charset="2"/>
              <a:buChar char="ü"/>
            </a:pPr>
            <a:endParaRPr lang="en-US" dirty="0"/>
          </a:p>
          <a:p>
            <a:pPr>
              <a:buFont typeface="Wingdings" panose="05000000000000000000" pitchFamily="2" charset="2"/>
              <a:buChar char="ü"/>
            </a:pPr>
            <a:r>
              <a:rPr lang="en-US" b="1" dirty="0"/>
              <a:t>DES will continue </a:t>
            </a:r>
            <a:r>
              <a:rPr lang="en-US" dirty="0"/>
              <a:t>to approach and create service plans that are based on the children’s strengths and the family’s routine</a:t>
            </a:r>
          </a:p>
          <a:p>
            <a:pPr>
              <a:buFont typeface="Wingdings" panose="05000000000000000000" pitchFamily="2" charset="2"/>
              <a:buChar char="ü"/>
            </a:pPr>
            <a:endParaRPr lang="en-US" dirty="0"/>
          </a:p>
          <a:p>
            <a:pPr>
              <a:buFont typeface="Wingdings" panose="05000000000000000000" pitchFamily="2" charset="2"/>
              <a:buChar char="ü"/>
            </a:pPr>
            <a:r>
              <a:rPr lang="en-US" b="1" dirty="0"/>
              <a:t>DES will continue </a:t>
            </a:r>
            <a:r>
              <a:rPr lang="en-US" dirty="0"/>
              <a:t>to utilize the Primary Service Provider (PSP) model</a:t>
            </a:r>
          </a:p>
          <a:p>
            <a:pPr>
              <a:buFont typeface="Wingdings" panose="05000000000000000000" pitchFamily="2" charset="2"/>
              <a:buChar char="ü"/>
            </a:pPr>
            <a:endParaRPr lang="en-US" dirty="0"/>
          </a:p>
          <a:p>
            <a:pPr>
              <a:buFont typeface="Wingdings" panose="05000000000000000000" pitchFamily="2" charset="2"/>
              <a:buChar char="ü"/>
            </a:pPr>
            <a:r>
              <a:rPr lang="en-US" b="1" dirty="0"/>
              <a:t>DES will continue </a:t>
            </a:r>
            <a:r>
              <a:rPr lang="en-US" dirty="0"/>
              <a:t>to provide services within the child’s natural environment</a:t>
            </a:r>
          </a:p>
          <a:p>
            <a:pPr>
              <a:buFont typeface="Wingdings" panose="05000000000000000000" pitchFamily="2" charset="2"/>
              <a:buChar char="ü"/>
            </a:pPr>
            <a:endParaRPr lang="en-US" dirty="0"/>
          </a:p>
          <a:p>
            <a:pPr>
              <a:buFont typeface="Wingdings" panose="05000000000000000000" pitchFamily="2" charset="2"/>
              <a:buChar char="ü"/>
            </a:pPr>
            <a:r>
              <a:rPr lang="en-US" b="1" dirty="0"/>
              <a:t>DES will continue </a:t>
            </a:r>
            <a:r>
              <a:rPr lang="en-US" dirty="0"/>
              <a:t>to hold transition meetings with Denver Public Schools based on if the child would be a good fit for an IEP (Individualized Education Plan)</a:t>
            </a:r>
          </a:p>
          <a:p>
            <a:endParaRPr lang="en-US" dirty="0"/>
          </a:p>
        </p:txBody>
      </p:sp>
    </p:spTree>
    <p:extLst>
      <p:ext uri="{BB962C8B-B14F-4D97-AF65-F5344CB8AC3E}">
        <p14:creationId xmlns:p14="http://schemas.microsoft.com/office/powerpoint/2010/main" val="2369643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baby&#10;&#10;Description automatically generated with low confidence">
            <a:extLst>
              <a:ext uri="{FF2B5EF4-FFF2-40B4-BE49-F238E27FC236}">
                <a16:creationId xmlns:a16="http://schemas.microsoft.com/office/drawing/2014/main" id="{AA45B5D7-6607-4C24-A468-6867DCEBC9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6137" y="995758"/>
            <a:ext cx="7299726" cy="4866484"/>
          </a:xfrm>
          <a:prstGeom prst="rect">
            <a:avLst/>
          </a:prstGeom>
        </p:spPr>
      </p:pic>
    </p:spTree>
    <p:extLst>
      <p:ext uri="{BB962C8B-B14F-4D97-AF65-F5344CB8AC3E}">
        <p14:creationId xmlns:p14="http://schemas.microsoft.com/office/powerpoint/2010/main" val="2546350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40108-3692-490B-850C-FA8C409DD1A5}"/>
              </a:ext>
            </a:extLst>
          </p:cNvPr>
          <p:cNvSpPr>
            <a:spLocks noGrp="1"/>
          </p:cNvSpPr>
          <p:nvPr>
            <p:ph type="title"/>
          </p:nvPr>
        </p:nvSpPr>
        <p:spPr/>
        <p:txBody>
          <a:bodyPr>
            <a:normAutofit/>
          </a:bodyPr>
          <a:lstStyle/>
          <a:p>
            <a:r>
              <a:rPr lang="en-US" dirty="0"/>
              <a:t>Differences</a:t>
            </a:r>
          </a:p>
        </p:txBody>
      </p:sp>
      <p:sp>
        <p:nvSpPr>
          <p:cNvPr id="3" name="Content Placeholder 2">
            <a:extLst>
              <a:ext uri="{FF2B5EF4-FFF2-40B4-BE49-F238E27FC236}">
                <a16:creationId xmlns:a16="http://schemas.microsoft.com/office/drawing/2014/main" id="{A2023E4E-9DCF-4B25-8400-8AA26CE6A2CA}"/>
              </a:ext>
            </a:extLst>
          </p:cNvPr>
          <p:cNvSpPr>
            <a:spLocks noGrp="1"/>
          </p:cNvSpPr>
          <p:nvPr>
            <p:ph idx="1"/>
          </p:nvPr>
        </p:nvSpPr>
        <p:spPr/>
        <p:txBody>
          <a:bodyPr>
            <a:normAutofit fontScale="85000" lnSpcReduction="20000"/>
          </a:bodyPr>
          <a:lstStyle/>
          <a:p>
            <a:pPr marL="0" indent="0">
              <a:buNone/>
            </a:pPr>
            <a:r>
              <a:rPr lang="en-US" sz="2800" dirty="0">
                <a:latin typeface="Montserrat"/>
              </a:rPr>
              <a:t>DES will pair children eligible for the program with providers </a:t>
            </a:r>
            <a:r>
              <a:rPr lang="en-US" sz="2800" b="1" dirty="0">
                <a:latin typeface="Montserrat"/>
              </a:rPr>
              <a:t>prior</a:t>
            </a:r>
            <a:r>
              <a:rPr lang="en-US" sz="2800" dirty="0">
                <a:latin typeface="Montserrat"/>
              </a:rPr>
              <a:t> to their first meeting</a:t>
            </a:r>
          </a:p>
          <a:p>
            <a:pPr marL="0" indent="0">
              <a:buNone/>
            </a:pPr>
            <a:endParaRPr lang="en-US" dirty="0">
              <a:latin typeface="Montserrat"/>
            </a:endParaRPr>
          </a:p>
          <a:p>
            <a:pPr marL="0" indent="0">
              <a:buNone/>
            </a:pPr>
            <a:r>
              <a:rPr lang="en-US" sz="2800" dirty="0">
                <a:effectLst/>
                <a:latin typeface="Montserrat"/>
                <a:ea typeface="Times New Roman" panose="02020603050405020304" pitchFamily="18" charset="0"/>
              </a:rPr>
              <a:t>A DES provider,</a:t>
            </a:r>
            <a:r>
              <a:rPr lang="en-US" sz="2800" dirty="0">
                <a:latin typeface="Montserrat"/>
                <a:ea typeface="Times New Roman" panose="02020603050405020304" pitchFamily="18" charset="0"/>
              </a:rPr>
              <a:t> at their first meeting,</a:t>
            </a:r>
            <a:r>
              <a:rPr lang="en-US" sz="2800" dirty="0">
                <a:effectLst/>
                <a:latin typeface="Montserrat"/>
                <a:ea typeface="Times New Roman" panose="02020603050405020304" pitchFamily="18" charset="0"/>
              </a:rPr>
              <a:t> will complete a discipline specific evaluation for the child to develop the best course of action to support the child and family’s needs</a:t>
            </a:r>
          </a:p>
          <a:p>
            <a:pPr>
              <a:buFont typeface="Wingdings" panose="05000000000000000000" pitchFamily="2" charset="2"/>
              <a:buChar char="Ø"/>
            </a:pPr>
            <a:endParaRPr lang="en-US" sz="2800" dirty="0">
              <a:latin typeface="Montserrat"/>
              <a:ea typeface="Times New Roman" panose="02020603050405020304" pitchFamily="18" charset="0"/>
            </a:endParaRPr>
          </a:p>
          <a:p>
            <a:pPr marL="0" indent="0">
              <a:buNone/>
            </a:pPr>
            <a:r>
              <a:rPr lang="en-US" sz="2800" dirty="0">
                <a:effectLst/>
                <a:latin typeface="Montserrat"/>
                <a:ea typeface="Times New Roman" panose="02020603050405020304" pitchFamily="18" charset="0"/>
              </a:rPr>
              <a:t>A DES provider, upon completion of the first meeting, </a:t>
            </a:r>
            <a:r>
              <a:rPr lang="en-US" sz="2800" b="1" dirty="0">
                <a:effectLst/>
                <a:latin typeface="Montserrat"/>
                <a:ea typeface="Times New Roman" panose="02020603050405020304" pitchFamily="18" charset="0"/>
              </a:rPr>
              <a:t>will contact the service coordinator to schedule the service plan meeting</a:t>
            </a:r>
            <a:r>
              <a:rPr lang="en-US" sz="2800" dirty="0">
                <a:effectLst/>
                <a:latin typeface="Montserrat"/>
                <a:ea typeface="Times New Roman" panose="02020603050405020304" pitchFamily="18" charset="0"/>
              </a:rPr>
              <a:t> which will take place during the family’s regularly scheduled therapy appointment</a:t>
            </a:r>
          </a:p>
          <a:p>
            <a:endParaRPr lang="en-US" sz="2800" dirty="0">
              <a:latin typeface="Montserrat"/>
              <a:ea typeface="Times New Roman" panose="02020603050405020304" pitchFamily="18" charset="0"/>
            </a:endParaRPr>
          </a:p>
          <a:p>
            <a:pPr marL="0" indent="0">
              <a:buNone/>
            </a:pPr>
            <a:r>
              <a:rPr lang="en-US" sz="2800" dirty="0">
                <a:latin typeface="Montserrat"/>
                <a:ea typeface="Times New Roman" panose="02020603050405020304" pitchFamily="18" charset="0"/>
              </a:rPr>
              <a:t>The DES providers and service coordinators </a:t>
            </a:r>
            <a:r>
              <a:rPr lang="en-US" sz="2800" b="1" dirty="0">
                <a:latin typeface="Montserrat"/>
                <a:ea typeface="Times New Roman" panose="02020603050405020304" pitchFamily="18" charset="0"/>
              </a:rPr>
              <a:t>will communicate at least once a month to ensure the team is updated with current information </a:t>
            </a:r>
            <a:r>
              <a:rPr lang="en-US" sz="2800" dirty="0">
                <a:latin typeface="Montserrat"/>
                <a:ea typeface="Times New Roman" panose="02020603050405020304" pitchFamily="18" charset="0"/>
              </a:rPr>
              <a:t>as well as how to best support the family and </a:t>
            </a:r>
            <a:r>
              <a:rPr lang="en-US" sz="2800" dirty="0">
                <a:solidFill>
                  <a:schemeClr val="bg1"/>
                </a:solidFill>
                <a:latin typeface="Montserrat"/>
                <a:ea typeface="Times New Roman" panose="02020603050405020304" pitchFamily="18" charset="0"/>
              </a:rPr>
              <a:t>find solutions for any needed resources</a:t>
            </a:r>
          </a:p>
          <a:p>
            <a:endParaRPr lang="en-US" dirty="0"/>
          </a:p>
        </p:txBody>
      </p:sp>
    </p:spTree>
    <p:extLst>
      <p:ext uri="{BB962C8B-B14F-4D97-AF65-F5344CB8AC3E}">
        <p14:creationId xmlns:p14="http://schemas.microsoft.com/office/powerpoint/2010/main" val="3830790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tree, outdoor, sitting&#10;&#10;Description automatically generated">
            <a:extLst>
              <a:ext uri="{FF2B5EF4-FFF2-40B4-BE49-F238E27FC236}">
                <a16:creationId xmlns:a16="http://schemas.microsoft.com/office/drawing/2014/main" id="{552A6834-0289-4965-84F7-1D06302EC0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5467" y="801858"/>
            <a:ext cx="5001065" cy="5001065"/>
          </a:xfrm>
          <a:prstGeom prst="rect">
            <a:avLst/>
          </a:prstGeom>
        </p:spPr>
      </p:pic>
    </p:spTree>
    <p:extLst>
      <p:ext uri="{BB962C8B-B14F-4D97-AF65-F5344CB8AC3E}">
        <p14:creationId xmlns:p14="http://schemas.microsoft.com/office/powerpoint/2010/main" val="42565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A64AC-96B6-4771-9666-BD363348C81A}"/>
              </a:ext>
            </a:extLst>
          </p:cNvPr>
          <p:cNvSpPr>
            <a:spLocks noGrp="1"/>
          </p:cNvSpPr>
          <p:nvPr>
            <p:ph type="title"/>
          </p:nvPr>
        </p:nvSpPr>
        <p:spPr/>
        <p:txBody>
          <a:bodyPr>
            <a:normAutofit/>
          </a:bodyPr>
          <a:lstStyle/>
          <a:p>
            <a:r>
              <a:rPr lang="en-US" dirty="0"/>
              <a:t>Transition into Other RMHS Programs</a:t>
            </a:r>
          </a:p>
        </p:txBody>
      </p:sp>
      <p:sp>
        <p:nvSpPr>
          <p:cNvPr id="3" name="Content Placeholder 2">
            <a:extLst>
              <a:ext uri="{FF2B5EF4-FFF2-40B4-BE49-F238E27FC236}">
                <a16:creationId xmlns:a16="http://schemas.microsoft.com/office/drawing/2014/main" id="{12E905FF-E039-4A83-9F8F-EDB4A17FE776}"/>
              </a:ext>
            </a:extLst>
          </p:cNvPr>
          <p:cNvSpPr>
            <a:spLocks noGrp="1"/>
          </p:cNvSpPr>
          <p:nvPr>
            <p:ph idx="1"/>
          </p:nvPr>
        </p:nvSpPr>
        <p:spPr/>
        <p:txBody>
          <a:bodyPr>
            <a:normAutofit fontScale="92500" lnSpcReduction="10000"/>
          </a:bodyPr>
          <a:lstStyle/>
          <a:p>
            <a:pPr marL="0" indent="0" algn="l">
              <a:buNone/>
            </a:pPr>
            <a:r>
              <a:rPr lang="en-US" sz="2200" b="1" i="1" u="sng" dirty="0"/>
              <a:t>Denver Early Steps</a:t>
            </a:r>
            <a:r>
              <a:rPr lang="en-US" sz="2200" u="sng" dirty="0"/>
              <a:t> </a:t>
            </a:r>
            <a:r>
              <a:rPr lang="en-US" sz="2200" u="sng" dirty="0">
                <a:sym typeface="Wingdings" panose="05000000000000000000" pitchFamily="2" charset="2"/>
              </a:rPr>
              <a:t> </a:t>
            </a:r>
            <a:r>
              <a:rPr lang="en-US" sz="2200" b="1" i="1" u="sng" dirty="0">
                <a:sym typeface="Wingdings" panose="05000000000000000000" pitchFamily="2" charset="2"/>
              </a:rPr>
              <a:t>Early Intervention</a:t>
            </a:r>
          </a:p>
          <a:p>
            <a:pPr marL="0" indent="0" algn="l">
              <a:buNone/>
            </a:pPr>
            <a:endParaRPr lang="en-US" sz="2200" b="1" i="1" u="sng" dirty="0">
              <a:sym typeface="Wingdings" panose="05000000000000000000" pitchFamily="2" charset="2"/>
            </a:endParaRPr>
          </a:p>
          <a:p>
            <a:pPr lvl="1" algn="l"/>
            <a:r>
              <a:rPr lang="en-US" sz="2200" dirty="0">
                <a:sym typeface="Wingdings" panose="05000000000000000000" pitchFamily="2" charset="2"/>
              </a:rPr>
              <a:t>If a child in the DES program becomes eligible for EI services at any point the provider and the service coordinator will work together with the family to transfer them into the Early Intervention program</a:t>
            </a:r>
          </a:p>
          <a:p>
            <a:pPr marL="457200" lvl="1" indent="0" algn="l">
              <a:buNone/>
            </a:pPr>
            <a:endParaRPr lang="en-US" sz="2200" dirty="0">
              <a:sym typeface="Wingdings" panose="05000000000000000000" pitchFamily="2" charset="2"/>
            </a:endParaRPr>
          </a:p>
          <a:p>
            <a:pPr marL="0" indent="0" algn="l">
              <a:buNone/>
            </a:pPr>
            <a:r>
              <a:rPr lang="en-US" sz="2200" b="1" i="1" u="sng" dirty="0">
                <a:sym typeface="Wingdings" panose="05000000000000000000" pitchFamily="2" charset="2"/>
              </a:rPr>
              <a:t>Denver Early Steps</a:t>
            </a:r>
            <a:r>
              <a:rPr lang="en-US" sz="2200" dirty="0">
                <a:sym typeface="Wingdings" panose="05000000000000000000" pitchFamily="2" charset="2"/>
              </a:rPr>
              <a:t>  </a:t>
            </a:r>
            <a:r>
              <a:rPr lang="en-US" sz="2200" b="1" i="1" u="sng" dirty="0">
                <a:sym typeface="Wingdings" panose="05000000000000000000" pitchFamily="2" charset="2"/>
              </a:rPr>
              <a:t>Single Entry Point</a:t>
            </a:r>
          </a:p>
          <a:p>
            <a:pPr marL="0" indent="0" algn="l">
              <a:buNone/>
            </a:pPr>
            <a:endParaRPr lang="en-US" sz="2200" b="1" i="1" u="sng" dirty="0">
              <a:sym typeface="Wingdings" panose="05000000000000000000" pitchFamily="2" charset="2"/>
            </a:endParaRPr>
          </a:p>
          <a:p>
            <a:pPr lvl="1" algn="l"/>
            <a:r>
              <a:rPr lang="en-US" sz="2200" dirty="0">
                <a:sym typeface="Wingdings" panose="05000000000000000000" pitchFamily="2" charset="2"/>
              </a:rPr>
              <a:t>Dependent on the needs of the child, a child in the DES program could be eligible to move into the Single Entry Point program</a:t>
            </a:r>
          </a:p>
          <a:p>
            <a:pPr algn="l"/>
            <a:endParaRPr lang="en-US" sz="2133" dirty="0">
              <a:sym typeface="Wingdings" panose="05000000000000000000" pitchFamily="2" charset="2"/>
            </a:endParaRPr>
          </a:p>
          <a:p>
            <a:pPr marL="0" indent="0" algn="l">
              <a:buNone/>
            </a:pPr>
            <a:r>
              <a:rPr lang="en-US" sz="2133" b="1" i="1" u="sng" dirty="0">
                <a:sym typeface="Wingdings" panose="05000000000000000000" pitchFamily="2" charset="2"/>
              </a:rPr>
              <a:t>Denver Early Steps</a:t>
            </a:r>
            <a:r>
              <a:rPr lang="en-US" sz="2133" dirty="0">
                <a:sym typeface="Wingdings" panose="05000000000000000000" pitchFamily="2" charset="2"/>
              </a:rPr>
              <a:t>  </a:t>
            </a:r>
            <a:r>
              <a:rPr lang="en-US" sz="2133" b="1" i="1" u="sng" dirty="0">
                <a:sym typeface="Wingdings" panose="05000000000000000000" pitchFamily="2" charset="2"/>
              </a:rPr>
              <a:t>Family Support</a:t>
            </a:r>
          </a:p>
          <a:p>
            <a:pPr marL="0" indent="0" algn="l">
              <a:buNone/>
            </a:pPr>
            <a:endParaRPr lang="en-US" sz="2133" b="1" i="1" u="sng" dirty="0">
              <a:sym typeface="Wingdings" panose="05000000000000000000" pitchFamily="2" charset="2"/>
            </a:endParaRPr>
          </a:p>
          <a:p>
            <a:pPr lvl="1" algn="l"/>
            <a:r>
              <a:rPr lang="en-US" sz="2200" dirty="0">
                <a:sym typeface="Wingdings" panose="05000000000000000000" pitchFamily="2" charset="2"/>
              </a:rPr>
              <a:t>Dependent on the needs of the child, a child in the DES program could be eligible to move into the Family Support program</a:t>
            </a:r>
            <a:endParaRPr lang="en-US" sz="2200" dirty="0"/>
          </a:p>
          <a:p>
            <a:endParaRPr lang="en-US" dirty="0"/>
          </a:p>
        </p:txBody>
      </p:sp>
    </p:spTree>
    <p:extLst>
      <p:ext uri="{BB962C8B-B14F-4D97-AF65-F5344CB8AC3E}">
        <p14:creationId xmlns:p14="http://schemas.microsoft.com/office/powerpoint/2010/main" val="1761684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79C7-B9E0-472F-B51D-CEDC415572D4}"/>
              </a:ext>
            </a:extLst>
          </p:cNvPr>
          <p:cNvSpPr>
            <a:spLocks noGrp="1"/>
          </p:cNvSpPr>
          <p:nvPr>
            <p:ph type="title"/>
          </p:nvPr>
        </p:nvSpPr>
        <p:spPr/>
        <p:txBody>
          <a:bodyPr/>
          <a:lstStyle/>
          <a:p>
            <a:r>
              <a:rPr lang="en-US"/>
              <a:t>Questions?</a:t>
            </a:r>
            <a:endParaRPr lang="en-US" dirty="0"/>
          </a:p>
        </p:txBody>
      </p:sp>
      <p:pic>
        <p:nvPicPr>
          <p:cNvPr id="5" name="Content Placeholder 4" descr="A picture containing sky, person, outdoor&#10;&#10;Description automatically generated">
            <a:extLst>
              <a:ext uri="{FF2B5EF4-FFF2-40B4-BE49-F238E27FC236}">
                <a16:creationId xmlns:a16="http://schemas.microsoft.com/office/drawing/2014/main" id="{027F7ABD-0683-4375-B6A1-4C5242ED16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8394" y="1635935"/>
            <a:ext cx="7350233" cy="4351338"/>
          </a:xfrm>
        </p:spPr>
      </p:pic>
    </p:spTree>
    <p:extLst>
      <p:ext uri="{BB962C8B-B14F-4D97-AF65-F5344CB8AC3E}">
        <p14:creationId xmlns:p14="http://schemas.microsoft.com/office/powerpoint/2010/main" val="3573963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7078-0ABF-4DBD-8068-68713B739AB0}"/>
              </a:ext>
            </a:extLst>
          </p:cNvPr>
          <p:cNvSpPr>
            <a:spLocks noGrp="1"/>
          </p:cNvSpPr>
          <p:nvPr>
            <p:ph type="title"/>
          </p:nvPr>
        </p:nvSpPr>
        <p:spPr>
          <a:xfrm>
            <a:off x="838199" y="365126"/>
            <a:ext cx="10790695" cy="5023118"/>
          </a:xfrm>
        </p:spPr>
        <p:txBody>
          <a:bodyPr>
            <a:normAutofit fontScale="90000"/>
          </a:bodyPr>
          <a:lstStyle/>
          <a:p>
            <a:pPr marR="0" lvl="0">
              <a:spcBef>
                <a:spcPts val="0"/>
              </a:spcBef>
              <a:spcAft>
                <a:spcPts val="0"/>
              </a:spcAft>
              <a:tabLst>
                <a:tab pos="6057900" algn="r"/>
              </a:tabLst>
            </a:pPr>
            <a:r>
              <a:rPr lang="en-US" dirty="0"/>
              <a:t>President’s report</a:t>
            </a:r>
            <a:br>
              <a:rPr lang="en-US" dirty="0"/>
            </a:br>
            <a:b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2700" dirty="0"/>
              <a:t>• Executive Committee Report </a:t>
            </a:r>
            <a:br>
              <a:rPr lang="en-US" sz="2700" dirty="0"/>
            </a:br>
            <a:br>
              <a:rPr lang="en-US" sz="2700" dirty="0"/>
            </a:br>
            <a:r>
              <a:rPr lang="en-US" sz="2700" dirty="0"/>
              <a:t>• Governance Committee Report</a:t>
            </a:r>
            <a:br>
              <a:rPr lang="en-US" sz="2700" dirty="0"/>
            </a:br>
            <a:r>
              <a:rPr lang="en-US" sz="2700" dirty="0"/>
              <a:t>     * </a:t>
            </a:r>
            <a:r>
              <a:rPr lang="en-US" sz="2400" dirty="0">
                <a:effectLst/>
                <a:ea typeface="Times New Roman" panose="02020603050405020304" pitchFamily="18" charset="0"/>
              </a:rPr>
              <a:t>Discussion of future board membership</a:t>
            </a:r>
            <a:br>
              <a:rPr lang="en-US" sz="2400" dirty="0">
                <a:effectLst/>
                <a:ea typeface="Times New Roman" panose="02020603050405020304" pitchFamily="18" charset="0"/>
              </a:rPr>
            </a:br>
            <a:r>
              <a:rPr lang="en-US" sz="2400" dirty="0">
                <a:effectLst/>
                <a:ea typeface="Times New Roman" panose="02020603050405020304" pitchFamily="18" charset="0"/>
              </a:rPr>
              <a:t>      * </a:t>
            </a:r>
            <a:r>
              <a:rPr lang="en-US" sz="2400" dirty="0">
                <a:ea typeface="Times New Roman" panose="02020603050405020304" pitchFamily="18" charset="0"/>
              </a:rPr>
              <a:t>Nomination of new board member</a:t>
            </a:r>
            <a:br>
              <a:rPr lang="en-US" sz="2400" dirty="0">
                <a:ea typeface="Times New Roman" panose="02020603050405020304" pitchFamily="18" charset="0"/>
              </a:rPr>
            </a:br>
            <a:br>
              <a:rPr lang="en-US" sz="2400" dirty="0">
                <a:ea typeface="Times New Roman" panose="02020603050405020304" pitchFamily="18" charset="0"/>
              </a:rPr>
            </a:br>
            <a:r>
              <a:rPr lang="en-US" sz="2400" i="1" dirty="0">
                <a:ea typeface="Times New Roman" panose="02020603050405020304" pitchFamily="18" charset="0"/>
              </a:rPr>
              <a:t>Proposed resolution</a:t>
            </a:r>
            <a:br>
              <a:rPr lang="en-US" sz="2400" i="1" dirty="0">
                <a:ea typeface="Times New Roman" panose="02020603050405020304" pitchFamily="18" charset="0"/>
              </a:rPr>
            </a:br>
            <a:r>
              <a:rPr lang="en-US" sz="2400" i="1" dirty="0">
                <a:ea typeface="Times New Roman" panose="02020603050405020304" pitchFamily="18" charset="0"/>
              </a:rPr>
              <a:t>The board elects </a:t>
            </a:r>
            <a:r>
              <a:rPr lang="en-US" sz="2400" i="1" dirty="0">
                <a:effectLst/>
                <a:ea typeface="Times New Roman" panose="02020603050405020304" pitchFamily="18" charset="0"/>
              </a:rPr>
              <a:t>Stewart Tucker Lundy as a member of the RMHS Board of Directors for a three-year term beginning April 1, 2021 and ending March 31, 2024.  </a:t>
            </a:r>
            <a:br>
              <a:rPr lang="en-US" sz="2400" dirty="0">
                <a:effectLst/>
                <a:ea typeface="Times New Roman" panose="02020603050405020304" pitchFamily="18" charset="0"/>
              </a:rPr>
            </a:br>
            <a:br>
              <a:rPr lang="en-US" sz="1600" dirty="0">
                <a:effectLst/>
                <a:ea typeface="Times New Roman" panose="02020603050405020304" pitchFamily="18" charset="0"/>
              </a:rPr>
            </a:br>
            <a:endParaRPr lang="en-US" sz="1600" dirty="0"/>
          </a:p>
        </p:txBody>
      </p:sp>
    </p:spTree>
    <p:extLst>
      <p:ext uri="{BB962C8B-B14F-4D97-AF65-F5344CB8AC3E}">
        <p14:creationId xmlns:p14="http://schemas.microsoft.com/office/powerpoint/2010/main" val="1141875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7078-0ABF-4DBD-8068-68713B739AB0}"/>
              </a:ext>
            </a:extLst>
          </p:cNvPr>
          <p:cNvSpPr>
            <a:spLocks noGrp="1"/>
          </p:cNvSpPr>
          <p:nvPr>
            <p:ph type="title"/>
          </p:nvPr>
        </p:nvSpPr>
        <p:spPr>
          <a:xfrm>
            <a:off x="838199" y="365126"/>
            <a:ext cx="10790695" cy="5023118"/>
          </a:xfrm>
        </p:spPr>
        <p:txBody>
          <a:bodyPr>
            <a:normAutofit/>
          </a:bodyPr>
          <a:lstStyle/>
          <a:p>
            <a:pPr marR="0" lvl="0">
              <a:spcBef>
                <a:spcPts val="0"/>
              </a:spcBef>
              <a:spcAft>
                <a:spcPts val="0"/>
              </a:spcAft>
              <a:tabLst>
                <a:tab pos="6057900" algn="r"/>
              </a:tabLst>
            </a:pPr>
            <a:r>
              <a:rPr lang="en-US" dirty="0"/>
              <a:t>Public comment 7 p.m.</a:t>
            </a:r>
            <a:br>
              <a:rPr lang="en-US" dirty="0"/>
            </a:br>
            <a:b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264907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7078-0ABF-4DBD-8068-68713B739AB0}"/>
              </a:ext>
            </a:extLst>
          </p:cNvPr>
          <p:cNvSpPr>
            <a:spLocks noGrp="1"/>
          </p:cNvSpPr>
          <p:nvPr>
            <p:ph type="title"/>
          </p:nvPr>
        </p:nvSpPr>
        <p:spPr>
          <a:xfrm>
            <a:off x="838199" y="365126"/>
            <a:ext cx="10790695" cy="5023118"/>
          </a:xfrm>
        </p:spPr>
        <p:txBody>
          <a:bodyPr>
            <a:normAutofit/>
          </a:bodyPr>
          <a:lstStyle/>
          <a:p>
            <a:pPr marR="0" lvl="0">
              <a:spcBef>
                <a:spcPts val="0"/>
              </a:spcBef>
              <a:spcAft>
                <a:spcPts val="0"/>
              </a:spcAft>
              <a:tabLst>
                <a:tab pos="6057900" algn="r"/>
              </a:tabLst>
            </a:pPr>
            <a:r>
              <a:rPr lang="en-US" dirty="0"/>
              <a:t>Executive Director’s report</a:t>
            </a:r>
            <a:br>
              <a:rPr lang="en-US" dirty="0"/>
            </a:br>
            <a:br>
              <a:rPr lang="en-US" dirty="0"/>
            </a:br>
            <a:r>
              <a:rPr lang="en-US" sz="2400" dirty="0"/>
              <a:t>     * Motion to authorize </a:t>
            </a:r>
            <a:r>
              <a:rPr lang="en-US" sz="2400" dirty="0">
                <a:effectLst/>
                <a:ea typeface="Times New Roman" panose="02020603050405020304" pitchFamily="18" charset="0"/>
              </a:rPr>
              <a:t>RMHS’ Executive Director, Chief Financial Officer,</a:t>
            </a:r>
            <a:br>
              <a:rPr lang="en-US" sz="2400" dirty="0">
                <a:effectLst/>
                <a:ea typeface="Times New Roman" panose="02020603050405020304" pitchFamily="18" charset="0"/>
              </a:rPr>
            </a:br>
            <a:r>
              <a:rPr lang="en-US" sz="2400" dirty="0">
                <a:effectLst/>
                <a:ea typeface="Times New Roman" panose="02020603050405020304" pitchFamily="18" charset="0"/>
              </a:rPr>
              <a:t>and </a:t>
            </a:r>
            <a:r>
              <a:rPr lang="en-US" sz="2400" dirty="0">
                <a:ea typeface="Times New Roman" panose="02020603050405020304" pitchFamily="18" charset="0"/>
              </a:rPr>
              <a:t>Chief </a:t>
            </a:r>
            <a:r>
              <a:rPr lang="en-US" sz="2400" dirty="0">
                <a:effectLst/>
                <a:ea typeface="Times New Roman" panose="02020603050405020304" pitchFamily="18" charset="0"/>
              </a:rPr>
              <a:t>Human Resources Officer to execute contract on behalf of RMHS</a:t>
            </a:r>
            <a:br>
              <a:rPr lang="en-US" sz="2400" dirty="0"/>
            </a:br>
            <a:br>
              <a:rPr lang="en-US" sz="2400" dirty="0"/>
            </a:br>
            <a:r>
              <a:rPr lang="en-US" sz="2400" dirty="0"/>
              <a:t>     * Diversity, Equity and Inclusion Manager</a:t>
            </a:r>
          </a:p>
        </p:txBody>
      </p:sp>
    </p:spTree>
    <p:extLst>
      <p:ext uri="{BB962C8B-B14F-4D97-AF65-F5344CB8AC3E}">
        <p14:creationId xmlns:p14="http://schemas.microsoft.com/office/powerpoint/2010/main" val="4269691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D422E23-1785-4FE4-9901-D3ADA4FBBA36}"/>
              </a:ext>
            </a:extLst>
          </p:cNvPr>
          <p:cNvSpPr>
            <a:spLocks noGrp="1"/>
          </p:cNvSpPr>
          <p:nvPr>
            <p:ph type="title"/>
          </p:nvPr>
        </p:nvSpPr>
        <p:spPr>
          <a:xfrm>
            <a:off x="5297762" y="329184"/>
            <a:ext cx="6251110" cy="1172213"/>
          </a:xfrm>
        </p:spPr>
        <p:txBody>
          <a:bodyPr anchor="b">
            <a:normAutofit fontScale="90000"/>
          </a:bodyPr>
          <a:lstStyle/>
          <a:p>
            <a:pPr>
              <a:lnSpc>
                <a:spcPct val="90000"/>
              </a:lnSpc>
            </a:pPr>
            <a:r>
              <a:rPr lang="en-US" sz="4600" b="1" dirty="0"/>
              <a:t>Our Diversity, Equity and Inclusion Journey</a:t>
            </a:r>
          </a:p>
        </p:txBody>
      </p:sp>
      <p:pic>
        <p:nvPicPr>
          <p:cNvPr id="23" name="Picture 22">
            <a:extLst>
              <a:ext uri="{FF2B5EF4-FFF2-40B4-BE49-F238E27FC236}">
                <a16:creationId xmlns:a16="http://schemas.microsoft.com/office/drawing/2014/main" id="{7B0DE9B2-AF44-4B56-AE25-38834E66A0D4}"/>
              </a:ext>
            </a:extLst>
          </p:cNvPr>
          <p:cNvPicPr>
            <a:picLocks noChangeAspect="1"/>
          </p:cNvPicPr>
          <p:nvPr/>
        </p:nvPicPr>
        <p:blipFill rotWithShape="1">
          <a:blip r:embed="rId2"/>
          <a:srcRect l="19399" r="35269"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9"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345D3E45-473F-4E00-9CCD-7DE9603F46E9}"/>
              </a:ext>
            </a:extLst>
          </p:cNvPr>
          <p:cNvSpPr>
            <a:spLocks noGrp="1"/>
          </p:cNvSpPr>
          <p:nvPr>
            <p:ph idx="1"/>
          </p:nvPr>
        </p:nvSpPr>
        <p:spPr>
          <a:xfrm>
            <a:off x="5297762" y="1973704"/>
            <a:ext cx="6251110" cy="4627469"/>
          </a:xfrm>
        </p:spPr>
        <p:txBody>
          <a:bodyPr>
            <a:normAutofit/>
          </a:bodyPr>
          <a:lstStyle/>
          <a:p>
            <a:pPr marL="0" indent="0">
              <a:lnSpc>
                <a:spcPct val="90000"/>
              </a:lnSpc>
              <a:spcAft>
                <a:spcPts val="600"/>
              </a:spcAft>
              <a:buNone/>
            </a:pPr>
            <a:r>
              <a:rPr lang="en-US" b="1" dirty="0"/>
              <a:t>What we’ve done</a:t>
            </a:r>
            <a:r>
              <a:rPr lang="en-US" sz="1500" b="1" dirty="0"/>
              <a:t>:</a:t>
            </a:r>
          </a:p>
          <a:p>
            <a:pPr>
              <a:lnSpc>
                <a:spcPct val="90000"/>
              </a:lnSpc>
              <a:spcAft>
                <a:spcPts val="600"/>
              </a:spcAft>
            </a:pPr>
            <a:endParaRPr lang="en-US" sz="1800" dirty="0"/>
          </a:p>
          <a:p>
            <a:pPr>
              <a:lnSpc>
                <a:spcPct val="90000"/>
              </a:lnSpc>
              <a:spcAft>
                <a:spcPts val="600"/>
              </a:spcAft>
            </a:pPr>
            <a:r>
              <a:rPr lang="en-US" sz="1800" dirty="0"/>
              <a:t>In January, we updated the board on the months of assessment work that the organization had engaged in</a:t>
            </a:r>
          </a:p>
          <a:p>
            <a:pPr>
              <a:lnSpc>
                <a:spcPct val="90000"/>
              </a:lnSpc>
              <a:spcAft>
                <a:spcPts val="600"/>
              </a:spcAft>
            </a:pPr>
            <a:endParaRPr lang="en-US" sz="1800" dirty="0"/>
          </a:p>
          <a:p>
            <a:pPr>
              <a:lnSpc>
                <a:spcPct val="90000"/>
              </a:lnSpc>
              <a:spcAft>
                <a:spcPts val="600"/>
              </a:spcAft>
            </a:pPr>
            <a:r>
              <a:rPr lang="en-US" sz="1800" dirty="0"/>
              <a:t>Work we’ve done with our DEI consultant: </a:t>
            </a:r>
          </a:p>
          <a:p>
            <a:pPr lvl="1">
              <a:lnSpc>
                <a:spcPct val="90000"/>
              </a:lnSpc>
              <a:spcAft>
                <a:spcPts val="600"/>
              </a:spcAft>
            </a:pPr>
            <a:r>
              <a:rPr lang="en-US" sz="1600" dirty="0"/>
              <a:t>13 two-hour trainings for all staff, 6 BIPOC conversation groups, and the formation of the employee Diversity, Equity and Inclusion Advisory Council</a:t>
            </a:r>
          </a:p>
          <a:p>
            <a:pPr>
              <a:lnSpc>
                <a:spcPct val="90000"/>
              </a:lnSpc>
              <a:spcAft>
                <a:spcPts val="600"/>
              </a:spcAft>
            </a:pPr>
            <a:endParaRPr lang="en-US" sz="1800" dirty="0"/>
          </a:p>
          <a:p>
            <a:pPr>
              <a:lnSpc>
                <a:spcPct val="90000"/>
              </a:lnSpc>
              <a:spcAft>
                <a:spcPts val="600"/>
              </a:spcAft>
            </a:pPr>
            <a:r>
              <a:rPr lang="en-US" sz="1800" dirty="0"/>
              <a:t>Began recruiting for full-time DEI manager</a:t>
            </a:r>
          </a:p>
        </p:txBody>
      </p:sp>
      <p:sp>
        <p:nvSpPr>
          <p:cNvPr id="2" name="Rectangle 17">
            <a:extLst>
              <a:ext uri="{FF2B5EF4-FFF2-40B4-BE49-F238E27FC236}">
                <a16:creationId xmlns:a16="http://schemas.microsoft.com/office/drawing/2014/main" id="{C604F025-224D-4D17-8F29-FF9559F06582}"/>
              </a:ext>
            </a:extLst>
          </p:cNvPr>
          <p:cNvSpPr>
            <a:spLocks noChangeArrowheads="1"/>
          </p:cNvSpPr>
          <p:nvPr/>
        </p:nvSpPr>
        <p:spPr bwMode="auto">
          <a:xfrm>
            <a:off x="6374823" y="16033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561228" tIns="99981" rIns="0" bIns="0" numCol="1" anchor="ctr" anchorCtr="0" compatLnSpc="1">
            <a:prstTxWarp prst="textNoShape">
              <a:avLst/>
            </a:prstTxWarp>
            <a:spAutoFit/>
          </a:bodyPr>
          <a:lstStyle/>
          <a:p>
            <a:endParaRPr lang="en-US"/>
          </a:p>
        </p:txBody>
      </p:sp>
      <p:sp>
        <p:nvSpPr>
          <p:cNvPr id="21" name="Rectangle 21">
            <a:extLst>
              <a:ext uri="{FF2B5EF4-FFF2-40B4-BE49-F238E27FC236}">
                <a16:creationId xmlns:a16="http://schemas.microsoft.com/office/drawing/2014/main" id="{AF906FCA-B950-44F9-B8CC-ECFB9B24C184}"/>
              </a:ext>
            </a:extLst>
          </p:cNvPr>
          <p:cNvSpPr>
            <a:spLocks noChangeArrowheads="1"/>
          </p:cNvSpPr>
          <p:nvPr/>
        </p:nvSpPr>
        <p:spPr bwMode="auto">
          <a:xfrm>
            <a:off x="6374823" y="1973704"/>
            <a:ext cx="184731"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endParaRPr kumimoji="0" lang="en-US" altLang="en-US" sz="1200" b="1" i="0" u="sng" strike="noStrike" cap="none" normalizeH="0" baseline="0">
              <a:ln>
                <a:noFill/>
              </a:ln>
              <a:solidFill>
                <a:schemeClr val="tx1"/>
              </a:solidFill>
              <a:effectLst/>
              <a:latin typeface="Arial" panose="020B0604020202020204" pitchFamily="34" charset="0"/>
              <a:ea typeface="Century Gothic" panose="020B0502020202020204" pitchFamily="34" charset="0"/>
              <a:cs typeface="Century Gothic" panose="020B0502020202020204" pitchFamily="34" charset="0"/>
            </a:endParaRPr>
          </a:p>
          <a:p>
            <a:pPr marL="0" marR="0" lvl="0" indent="0" algn="l"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08C81087-D196-45DE-9F4A-013BD9EA58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50" y="5522257"/>
            <a:ext cx="2267266" cy="952633"/>
          </a:xfrm>
          <a:prstGeom prst="rect">
            <a:avLst/>
          </a:prstGeom>
        </p:spPr>
      </p:pic>
    </p:spTree>
    <p:extLst>
      <p:ext uri="{BB962C8B-B14F-4D97-AF65-F5344CB8AC3E}">
        <p14:creationId xmlns:p14="http://schemas.microsoft.com/office/powerpoint/2010/main" val="4138918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D422E23-1785-4FE4-9901-D3ADA4FBBA36}"/>
              </a:ext>
            </a:extLst>
          </p:cNvPr>
          <p:cNvSpPr>
            <a:spLocks noGrp="1"/>
          </p:cNvSpPr>
          <p:nvPr>
            <p:ph type="title"/>
          </p:nvPr>
        </p:nvSpPr>
        <p:spPr>
          <a:xfrm>
            <a:off x="841248" y="1331843"/>
            <a:ext cx="4887685" cy="1378537"/>
          </a:xfrm>
        </p:spPr>
        <p:txBody>
          <a:bodyPr anchor="b">
            <a:normAutofit/>
          </a:bodyPr>
          <a:lstStyle/>
          <a:p>
            <a:r>
              <a:rPr lang="en-US" sz="4000" b="1" dirty="0"/>
              <a:t>DEI Manager </a:t>
            </a:r>
            <a:br>
              <a:rPr lang="en-US" sz="4000" b="1" dirty="0"/>
            </a:br>
            <a:r>
              <a:rPr lang="en-US" sz="4000" b="1" dirty="0"/>
              <a:t>Adija Diamant</a:t>
            </a:r>
          </a:p>
        </p:txBody>
      </p:sp>
      <p:sp>
        <p:nvSpPr>
          <p:cNvPr id="5" name="Content Placeholder 4">
            <a:extLst>
              <a:ext uri="{FF2B5EF4-FFF2-40B4-BE49-F238E27FC236}">
                <a16:creationId xmlns:a16="http://schemas.microsoft.com/office/drawing/2014/main" id="{345D3E45-473F-4E00-9CCD-7DE9603F46E9}"/>
              </a:ext>
            </a:extLst>
          </p:cNvPr>
          <p:cNvSpPr>
            <a:spLocks noGrp="1"/>
          </p:cNvSpPr>
          <p:nvPr>
            <p:ph idx="1"/>
          </p:nvPr>
        </p:nvSpPr>
        <p:spPr>
          <a:xfrm>
            <a:off x="841248" y="2894530"/>
            <a:ext cx="4887685" cy="3519522"/>
          </a:xfrm>
        </p:spPr>
        <p:txBody>
          <a:bodyPr anchor="t">
            <a:normAutofit fontScale="92500" lnSpcReduction="10000"/>
          </a:bodyPr>
          <a:lstStyle/>
          <a:p>
            <a:pPr marL="0" indent="0">
              <a:lnSpc>
                <a:spcPct val="90000"/>
              </a:lnSpc>
              <a:spcAft>
                <a:spcPts val="600"/>
              </a:spcAft>
              <a:buNone/>
            </a:pPr>
            <a:endParaRPr lang="en-US" sz="1300" b="0" i="0" u="none" strike="noStrike" baseline="0" dirty="0">
              <a:latin typeface="Arial" panose="020B0604020202020204" pitchFamily="34" charset="0"/>
            </a:endParaRPr>
          </a:p>
          <a:p>
            <a:pPr>
              <a:lnSpc>
                <a:spcPct val="90000"/>
              </a:lnSpc>
              <a:spcAft>
                <a:spcPts val="600"/>
              </a:spcAft>
            </a:pPr>
            <a:r>
              <a:rPr lang="en-US" sz="1800" dirty="0"/>
              <a:t>Adija has been a Service Coordinator with RMHS since 2017</a:t>
            </a:r>
          </a:p>
          <a:p>
            <a:pPr>
              <a:lnSpc>
                <a:spcPct val="90000"/>
              </a:lnSpc>
              <a:spcAft>
                <a:spcPts val="600"/>
              </a:spcAft>
            </a:pPr>
            <a:r>
              <a:rPr lang="en-US" sz="1800" dirty="0"/>
              <a:t>She is a graduate of University of Colorado Boulder</a:t>
            </a:r>
          </a:p>
          <a:p>
            <a:pPr>
              <a:lnSpc>
                <a:spcPct val="90000"/>
              </a:lnSpc>
              <a:spcAft>
                <a:spcPts val="600"/>
              </a:spcAft>
            </a:pPr>
            <a:r>
              <a:rPr lang="en-US" sz="1800" dirty="0"/>
              <a:t>Her professional career has focused on human services and teaching</a:t>
            </a:r>
          </a:p>
          <a:p>
            <a:pPr>
              <a:lnSpc>
                <a:spcPct val="90000"/>
              </a:lnSpc>
              <a:spcAft>
                <a:spcPts val="600"/>
              </a:spcAft>
            </a:pPr>
            <a:r>
              <a:rPr lang="en-US" sz="1800" dirty="0"/>
              <a:t>She has taught speech, drama and language arts to special needs students in high poverty schools in south-central Los Angeles</a:t>
            </a:r>
          </a:p>
          <a:p>
            <a:pPr>
              <a:lnSpc>
                <a:spcPct val="90000"/>
              </a:lnSpc>
              <a:spcAft>
                <a:spcPts val="600"/>
              </a:spcAft>
            </a:pPr>
            <a:r>
              <a:rPr lang="en-US" sz="1800" dirty="0">
                <a:effectLst/>
                <a:ea typeface="ArialBlack,Bold"/>
              </a:rPr>
              <a:t>At RMHS, she t</a:t>
            </a:r>
            <a:r>
              <a:rPr lang="en-US" sz="1800" dirty="0">
                <a:effectLst/>
                <a:ea typeface="Century Gothic" panose="020B0502020202020204" pitchFamily="34" charset="0"/>
              </a:rPr>
              <a:t>aught </a:t>
            </a:r>
            <a:r>
              <a:rPr lang="en-US" sz="1800" i="1" dirty="0">
                <a:effectLst/>
                <a:ea typeface="Century Gothic" panose="020B0502020202020204" pitchFamily="34" charset="0"/>
              </a:rPr>
              <a:t>Workplace Fundamentals</a:t>
            </a:r>
            <a:r>
              <a:rPr lang="en-US" sz="1800" dirty="0">
                <a:effectLst/>
                <a:ea typeface="Century Gothic" panose="020B0502020202020204" pitchFamily="34" charset="0"/>
              </a:rPr>
              <a:t> courses to TANF recipients </a:t>
            </a:r>
            <a:endParaRPr lang="en-US" sz="1800" dirty="0"/>
          </a:p>
          <a:p>
            <a:pPr>
              <a:lnSpc>
                <a:spcPct val="90000"/>
              </a:lnSpc>
              <a:spcAft>
                <a:spcPts val="600"/>
              </a:spcAft>
            </a:pPr>
            <a:r>
              <a:rPr lang="en-US" sz="1800" dirty="0"/>
              <a:t>Adija is passionate about theater, and the people she has supported in her various roles</a:t>
            </a:r>
          </a:p>
          <a:p>
            <a:pPr>
              <a:lnSpc>
                <a:spcPct val="90000"/>
              </a:lnSpc>
              <a:spcAft>
                <a:spcPts val="600"/>
              </a:spcAft>
            </a:pPr>
            <a:endParaRPr lang="en-US" sz="1300" dirty="0"/>
          </a:p>
          <a:p>
            <a:pPr>
              <a:lnSpc>
                <a:spcPct val="90000"/>
              </a:lnSpc>
              <a:spcAft>
                <a:spcPts val="600"/>
              </a:spcAft>
            </a:pPr>
            <a:endParaRPr lang="en-US" sz="1300" b="0" i="0" u="none" strike="noStrike" baseline="0" dirty="0"/>
          </a:p>
          <a:p>
            <a:pPr marL="0" indent="0">
              <a:lnSpc>
                <a:spcPct val="90000"/>
              </a:lnSpc>
              <a:spcAft>
                <a:spcPts val="600"/>
              </a:spcAft>
              <a:buNone/>
            </a:pPr>
            <a:endParaRPr lang="en-US" sz="1300" dirty="0"/>
          </a:p>
        </p:txBody>
      </p:sp>
      <p:cxnSp>
        <p:nvCxnSpPr>
          <p:cNvPr id="37" name="Straight Connector 36">
            <a:extLst>
              <a:ext uri="{FF2B5EF4-FFF2-40B4-BE49-F238E27FC236}">
                <a16:creationId xmlns:a16="http://schemas.microsoft.com/office/drawing/2014/main" id="{CF8F36E2-BBE5-43FE-822F-AD8CAE08C0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8597"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descr="A person wearing glasses&#10;&#10;Description automatically generated with medium confidence">
            <a:extLst>
              <a:ext uri="{FF2B5EF4-FFF2-40B4-BE49-F238E27FC236}">
                <a16:creationId xmlns:a16="http://schemas.microsoft.com/office/drawing/2014/main" id="{BF027BE6-A5F0-4B36-8A57-42B59765D76A}"/>
              </a:ext>
            </a:extLst>
          </p:cNvPr>
          <p:cNvPicPr>
            <a:picLocks noChangeAspect="1"/>
          </p:cNvPicPr>
          <p:nvPr/>
        </p:nvPicPr>
        <p:blipFill rotWithShape="1">
          <a:blip r:embed="rId2">
            <a:extLst>
              <a:ext uri="{28A0092B-C50C-407E-A947-70E740481C1C}">
                <a14:useLocalDpi xmlns:a14="http://schemas.microsoft.com/office/drawing/2010/main" val="0"/>
              </a:ext>
            </a:extLst>
          </a:blip>
          <a:srcRect l="10637" r="-1" b="-1"/>
          <a:stretch/>
        </p:blipFill>
        <p:spPr>
          <a:xfrm>
            <a:off x="6749145" y="573678"/>
            <a:ext cx="5103206" cy="5710645"/>
          </a:xfrm>
          <a:prstGeom prst="rect">
            <a:avLst/>
          </a:prstGeom>
        </p:spPr>
      </p:pic>
      <p:sp>
        <p:nvSpPr>
          <p:cNvPr id="2" name="Rectangle 17">
            <a:extLst>
              <a:ext uri="{FF2B5EF4-FFF2-40B4-BE49-F238E27FC236}">
                <a16:creationId xmlns:a16="http://schemas.microsoft.com/office/drawing/2014/main" id="{C604F025-224D-4D17-8F29-FF9559F06582}"/>
              </a:ext>
            </a:extLst>
          </p:cNvPr>
          <p:cNvSpPr>
            <a:spLocks noChangeArrowheads="1"/>
          </p:cNvSpPr>
          <p:nvPr/>
        </p:nvSpPr>
        <p:spPr bwMode="auto">
          <a:xfrm>
            <a:off x="6374823" y="16033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561228" tIns="99981" rIns="0" bIns="0" numCol="1" anchor="ctr" anchorCtr="0" compatLnSpc="1">
            <a:prstTxWarp prst="textNoShape">
              <a:avLst/>
            </a:prstTxWarp>
            <a:spAutoFit/>
          </a:bodyPr>
          <a:lstStyle/>
          <a:p>
            <a:endParaRPr lang="en-US"/>
          </a:p>
        </p:txBody>
      </p:sp>
      <p:sp>
        <p:nvSpPr>
          <p:cNvPr id="21" name="Rectangle 21">
            <a:extLst>
              <a:ext uri="{FF2B5EF4-FFF2-40B4-BE49-F238E27FC236}">
                <a16:creationId xmlns:a16="http://schemas.microsoft.com/office/drawing/2014/main" id="{AF906FCA-B950-44F9-B8CC-ECFB9B24C184}"/>
              </a:ext>
            </a:extLst>
          </p:cNvPr>
          <p:cNvSpPr>
            <a:spLocks noChangeArrowheads="1"/>
          </p:cNvSpPr>
          <p:nvPr/>
        </p:nvSpPr>
        <p:spPr bwMode="auto">
          <a:xfrm>
            <a:off x="6374823" y="1973704"/>
            <a:ext cx="184731"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endParaRPr kumimoji="0" lang="en-US" altLang="en-US" sz="1200" b="1" i="0" u="sng" strike="noStrike" cap="none" normalizeH="0" baseline="0">
              <a:ln>
                <a:noFill/>
              </a:ln>
              <a:solidFill>
                <a:schemeClr val="tx1"/>
              </a:solidFill>
              <a:effectLst/>
              <a:latin typeface="Arial" panose="020B0604020202020204" pitchFamily="34" charset="0"/>
              <a:ea typeface="Century Gothic" panose="020B0502020202020204" pitchFamily="34" charset="0"/>
              <a:cs typeface="Century Gothic" panose="020B0502020202020204" pitchFamily="34" charset="0"/>
            </a:endParaRPr>
          </a:p>
          <a:p>
            <a:pPr marL="0" marR="0" lvl="0" indent="0" algn="l"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7" name="Picture 6" descr="Logo, company name&#10;&#10;Description automatically generated">
            <a:extLst>
              <a:ext uri="{FF2B5EF4-FFF2-40B4-BE49-F238E27FC236}">
                <a16:creationId xmlns:a16="http://schemas.microsoft.com/office/drawing/2014/main" id="{22EE3581-DAB1-4617-8AE9-C3C419063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447" y="163946"/>
            <a:ext cx="2267266" cy="952633"/>
          </a:xfrm>
          <a:prstGeom prst="rect">
            <a:avLst/>
          </a:prstGeom>
        </p:spPr>
      </p:pic>
    </p:spTree>
    <p:extLst>
      <p:ext uri="{BB962C8B-B14F-4D97-AF65-F5344CB8AC3E}">
        <p14:creationId xmlns:p14="http://schemas.microsoft.com/office/powerpoint/2010/main" val="4136661567"/>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5F86B-6E83-4A5F-9F71-1C825C151964}"/>
              </a:ext>
            </a:extLst>
          </p:cNvPr>
          <p:cNvSpPr>
            <a:spLocks noGrp="1"/>
          </p:cNvSpPr>
          <p:nvPr>
            <p:ph type="title"/>
          </p:nvPr>
        </p:nvSpPr>
        <p:spPr>
          <a:xfrm>
            <a:off x="2962274" y="365125"/>
            <a:ext cx="8872675" cy="1325563"/>
          </a:xfrm>
        </p:spPr>
        <p:txBody>
          <a:bodyPr/>
          <a:lstStyle/>
          <a:p>
            <a:r>
              <a:rPr lang="en-US"/>
              <a:t>Finance Committee Update</a:t>
            </a:r>
          </a:p>
        </p:txBody>
      </p:sp>
      <p:sp>
        <p:nvSpPr>
          <p:cNvPr id="3" name="Content Placeholder 2">
            <a:extLst>
              <a:ext uri="{FF2B5EF4-FFF2-40B4-BE49-F238E27FC236}">
                <a16:creationId xmlns:a16="http://schemas.microsoft.com/office/drawing/2014/main" id="{CA9A89F1-4FF4-4CCA-83CB-727A16BDDA94}"/>
              </a:ext>
            </a:extLst>
          </p:cNvPr>
          <p:cNvSpPr>
            <a:spLocks noGrp="1"/>
          </p:cNvSpPr>
          <p:nvPr>
            <p:ph idx="1"/>
          </p:nvPr>
        </p:nvSpPr>
        <p:spPr>
          <a:xfrm>
            <a:off x="1544663" y="1825625"/>
            <a:ext cx="10290285" cy="4351338"/>
          </a:xfrm>
        </p:spPr>
        <p:txBody>
          <a:bodyPr/>
          <a:lstStyle/>
          <a:p>
            <a:r>
              <a:rPr lang="en-US" dirty="0"/>
              <a:t>Year-To-Date (January 2021) Financials</a:t>
            </a:r>
          </a:p>
        </p:txBody>
      </p:sp>
    </p:spTree>
    <p:extLst>
      <p:ext uri="{BB962C8B-B14F-4D97-AF65-F5344CB8AC3E}">
        <p14:creationId xmlns:p14="http://schemas.microsoft.com/office/powerpoint/2010/main" val="2976419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EFBFD-595E-456C-8813-881C107CEF5D}"/>
              </a:ext>
            </a:extLst>
          </p:cNvPr>
          <p:cNvSpPr>
            <a:spLocks noGrp="1"/>
          </p:cNvSpPr>
          <p:nvPr>
            <p:ph type="title"/>
          </p:nvPr>
        </p:nvSpPr>
        <p:spPr/>
        <p:txBody>
          <a:bodyPr/>
          <a:lstStyle/>
          <a:p>
            <a:r>
              <a:rPr lang="en-US"/>
              <a:t>Year-to-Date Financials</a:t>
            </a:r>
          </a:p>
        </p:txBody>
      </p:sp>
      <p:graphicFrame>
        <p:nvGraphicFramePr>
          <p:cNvPr id="10" name="Object 9">
            <a:extLst>
              <a:ext uri="{FF2B5EF4-FFF2-40B4-BE49-F238E27FC236}">
                <a16:creationId xmlns:a16="http://schemas.microsoft.com/office/drawing/2014/main" id="{5B1A9F0D-1E49-499D-9279-D32D7A5E612C}"/>
              </a:ext>
            </a:extLst>
          </p:cNvPr>
          <p:cNvGraphicFramePr>
            <a:graphicFrameLocks noChangeAspect="1"/>
          </p:cNvGraphicFramePr>
          <p:nvPr/>
        </p:nvGraphicFramePr>
        <p:xfrm>
          <a:off x="1217613" y="1711325"/>
          <a:ext cx="9758362" cy="3433763"/>
        </p:xfrm>
        <a:graphic>
          <a:graphicData uri="http://schemas.openxmlformats.org/presentationml/2006/ole">
            <mc:AlternateContent xmlns:mc="http://schemas.openxmlformats.org/markup-compatibility/2006">
              <mc:Choice xmlns:v="urn:schemas-microsoft-com:vml" Requires="v">
                <p:oleObj name="Worksheet" r:id="rId2" imgW="9758613" imgH="3434013" progId="Excel.Sheet.12">
                  <p:embed/>
                </p:oleObj>
              </mc:Choice>
              <mc:Fallback>
                <p:oleObj name="Worksheet" r:id="rId2" imgW="9758613" imgH="3434013" progId="Excel.Sheet.12">
                  <p:embed/>
                  <p:pic>
                    <p:nvPicPr>
                      <p:cNvPr id="10" name="Object 9">
                        <a:extLst>
                          <a:ext uri="{FF2B5EF4-FFF2-40B4-BE49-F238E27FC236}">
                            <a16:creationId xmlns:a16="http://schemas.microsoft.com/office/drawing/2014/main" id="{5B1A9F0D-1E49-499D-9279-D32D7A5E612C}"/>
                          </a:ext>
                        </a:extLst>
                      </p:cNvPr>
                      <p:cNvPicPr/>
                      <p:nvPr/>
                    </p:nvPicPr>
                    <p:blipFill>
                      <a:blip r:embed="rId3"/>
                      <a:stretch>
                        <a:fillRect/>
                      </a:stretch>
                    </p:blipFill>
                    <p:spPr>
                      <a:xfrm>
                        <a:off x="1217613" y="1711325"/>
                        <a:ext cx="9758362" cy="3433763"/>
                      </a:xfrm>
                      <a:prstGeom prst="rect">
                        <a:avLst/>
                      </a:prstGeom>
                    </p:spPr>
                  </p:pic>
                </p:oleObj>
              </mc:Fallback>
            </mc:AlternateContent>
          </a:graphicData>
        </a:graphic>
      </p:graphicFrame>
    </p:spTree>
    <p:extLst>
      <p:ext uri="{BB962C8B-B14F-4D97-AF65-F5344CB8AC3E}">
        <p14:creationId xmlns:p14="http://schemas.microsoft.com/office/powerpoint/2010/main" val="1643777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EFBFD-595E-456C-8813-881C107CEF5D}"/>
              </a:ext>
            </a:extLst>
          </p:cNvPr>
          <p:cNvSpPr>
            <a:spLocks noGrp="1"/>
          </p:cNvSpPr>
          <p:nvPr>
            <p:ph type="title"/>
          </p:nvPr>
        </p:nvSpPr>
        <p:spPr/>
        <p:txBody>
          <a:bodyPr/>
          <a:lstStyle/>
          <a:p>
            <a:r>
              <a:rPr lang="en-US"/>
              <a:t>Year-to-Date Financials</a:t>
            </a:r>
          </a:p>
        </p:txBody>
      </p:sp>
      <p:graphicFrame>
        <p:nvGraphicFramePr>
          <p:cNvPr id="7" name="Object 6">
            <a:extLst>
              <a:ext uri="{FF2B5EF4-FFF2-40B4-BE49-F238E27FC236}">
                <a16:creationId xmlns:a16="http://schemas.microsoft.com/office/drawing/2014/main" id="{826B24E5-C1D5-4347-98F8-063050DEEF4D}"/>
              </a:ext>
            </a:extLst>
          </p:cNvPr>
          <p:cNvGraphicFramePr>
            <a:graphicFrameLocks noChangeAspect="1"/>
          </p:cNvGraphicFramePr>
          <p:nvPr/>
        </p:nvGraphicFramePr>
        <p:xfrm>
          <a:off x="1166261" y="1395137"/>
          <a:ext cx="9453562" cy="4433887"/>
        </p:xfrm>
        <a:graphic>
          <a:graphicData uri="http://schemas.openxmlformats.org/presentationml/2006/ole">
            <mc:AlternateContent xmlns:mc="http://schemas.openxmlformats.org/markup-compatibility/2006">
              <mc:Choice xmlns:v="urn:schemas-microsoft-com:vml" Requires="v">
                <p:oleObj name="Worksheet" r:id="rId2" imgW="9453813" imgH="4434138" progId="Excel.Sheet.12">
                  <p:embed/>
                </p:oleObj>
              </mc:Choice>
              <mc:Fallback>
                <p:oleObj name="Worksheet" r:id="rId2" imgW="9453813" imgH="4434138" progId="Excel.Sheet.12">
                  <p:embed/>
                  <p:pic>
                    <p:nvPicPr>
                      <p:cNvPr id="7" name="Object 6">
                        <a:extLst>
                          <a:ext uri="{FF2B5EF4-FFF2-40B4-BE49-F238E27FC236}">
                            <a16:creationId xmlns:a16="http://schemas.microsoft.com/office/drawing/2014/main" id="{826B24E5-C1D5-4347-98F8-063050DEEF4D}"/>
                          </a:ext>
                        </a:extLst>
                      </p:cNvPr>
                      <p:cNvPicPr/>
                      <p:nvPr/>
                    </p:nvPicPr>
                    <p:blipFill>
                      <a:blip r:embed="rId3"/>
                      <a:stretch>
                        <a:fillRect/>
                      </a:stretch>
                    </p:blipFill>
                    <p:spPr>
                      <a:xfrm>
                        <a:off x="1166261" y="1395137"/>
                        <a:ext cx="9453562" cy="4433887"/>
                      </a:xfrm>
                      <a:prstGeom prst="rect">
                        <a:avLst/>
                      </a:prstGeom>
                    </p:spPr>
                  </p:pic>
                </p:oleObj>
              </mc:Fallback>
            </mc:AlternateContent>
          </a:graphicData>
        </a:graphic>
      </p:graphicFrame>
    </p:spTree>
    <p:extLst>
      <p:ext uri="{BB962C8B-B14F-4D97-AF65-F5344CB8AC3E}">
        <p14:creationId xmlns:p14="http://schemas.microsoft.com/office/powerpoint/2010/main" val="583633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BBF47-F727-44C1-9353-55006339C3E3}"/>
              </a:ext>
            </a:extLst>
          </p:cNvPr>
          <p:cNvSpPr>
            <a:spLocks noGrp="1"/>
          </p:cNvSpPr>
          <p:nvPr>
            <p:ph type="title"/>
          </p:nvPr>
        </p:nvSpPr>
        <p:spPr>
          <a:xfrm>
            <a:off x="2962274" y="365125"/>
            <a:ext cx="8881382" cy="1325563"/>
          </a:xfrm>
        </p:spPr>
        <p:txBody>
          <a:bodyPr/>
          <a:lstStyle/>
          <a:p>
            <a:r>
              <a:rPr lang="en-US" dirty="0"/>
              <a:t>Financial Statements</a:t>
            </a:r>
          </a:p>
        </p:txBody>
      </p:sp>
      <p:sp>
        <p:nvSpPr>
          <p:cNvPr id="3" name="Content Placeholder 2">
            <a:extLst>
              <a:ext uri="{FF2B5EF4-FFF2-40B4-BE49-F238E27FC236}">
                <a16:creationId xmlns:a16="http://schemas.microsoft.com/office/drawing/2014/main" id="{2A29A70D-454F-4F37-ADE1-E52CF5268D41}"/>
              </a:ext>
            </a:extLst>
          </p:cNvPr>
          <p:cNvSpPr>
            <a:spLocks noGrp="1"/>
          </p:cNvSpPr>
          <p:nvPr>
            <p:ph idx="1"/>
          </p:nvPr>
        </p:nvSpPr>
        <p:spPr>
          <a:xfrm>
            <a:off x="1198536" y="1825625"/>
            <a:ext cx="10645120" cy="4351338"/>
          </a:xfrm>
        </p:spPr>
        <p:txBody>
          <a:bodyPr anchor="ctr"/>
          <a:lstStyle/>
          <a:p>
            <a:pPr marL="0" indent="0" algn="ctr">
              <a:buNone/>
            </a:pPr>
            <a:r>
              <a:rPr lang="en-US" i="1" dirty="0"/>
              <a:t>Proposed Board Resolution:</a:t>
            </a:r>
          </a:p>
          <a:p>
            <a:pPr marL="0" indent="0" algn="ctr">
              <a:buNone/>
            </a:pPr>
            <a:r>
              <a:rPr lang="en-US" i="1" dirty="0"/>
              <a:t>The Board accepts the financial statements for the seven months ending January 31, 2021.</a:t>
            </a:r>
          </a:p>
        </p:txBody>
      </p:sp>
    </p:spTree>
    <p:extLst>
      <p:ext uri="{BB962C8B-B14F-4D97-AF65-F5344CB8AC3E}">
        <p14:creationId xmlns:p14="http://schemas.microsoft.com/office/powerpoint/2010/main" val="2484089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14801-8D5E-43EE-A4A8-B4F3C62FD69D}"/>
              </a:ext>
            </a:extLst>
          </p:cNvPr>
          <p:cNvSpPr>
            <a:spLocks noGrp="1"/>
          </p:cNvSpPr>
          <p:nvPr>
            <p:ph type="title"/>
          </p:nvPr>
        </p:nvSpPr>
        <p:spPr/>
        <p:txBody>
          <a:bodyPr/>
          <a:lstStyle/>
          <a:p>
            <a:r>
              <a:rPr lang="en-US" dirty="0"/>
              <a:t>Adjournment</a:t>
            </a:r>
          </a:p>
        </p:txBody>
      </p:sp>
      <p:pic>
        <p:nvPicPr>
          <p:cNvPr id="9" name="Content Placeholder 8" descr="Woman in wheelchair counting five">
            <a:extLst>
              <a:ext uri="{FF2B5EF4-FFF2-40B4-BE49-F238E27FC236}">
                <a16:creationId xmlns:a16="http://schemas.microsoft.com/office/drawing/2014/main" id="{5A7916D0-D4F1-40BA-B757-EBDD2C014E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52710" y="1825625"/>
            <a:ext cx="2286579" cy="4351338"/>
          </a:xfrm>
        </p:spPr>
      </p:pic>
    </p:spTree>
    <p:extLst>
      <p:ext uri="{BB962C8B-B14F-4D97-AF65-F5344CB8AC3E}">
        <p14:creationId xmlns:p14="http://schemas.microsoft.com/office/powerpoint/2010/main" val="772667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122021.RMHSBoard Presentation" id="{7D094342-F4F9-4FD9-93D6-1C07E5C46281}" vid="{331C62FF-532C-47B0-9BB0-89A7090596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0C09F88862BB44BC9540B4426DDF02" ma:contentTypeVersion="12" ma:contentTypeDescription="Create a new document." ma:contentTypeScope="" ma:versionID="27bb748d2ffcff7c45155ab3f31cf863">
  <xsd:schema xmlns:xsd="http://www.w3.org/2001/XMLSchema" xmlns:xs="http://www.w3.org/2001/XMLSchema" xmlns:p="http://schemas.microsoft.com/office/2006/metadata/properties" xmlns:ns2="0e3a21cf-e277-4725-bc71-20bebe99d2fa" xmlns:ns3="d27b9f53-4511-4791-92c9-0fc0c381e998" targetNamespace="http://schemas.microsoft.com/office/2006/metadata/properties" ma:root="true" ma:fieldsID="51486ea5f02dbb5d613157c73e54d79a" ns2:_="" ns3:_="">
    <xsd:import namespace="0e3a21cf-e277-4725-bc71-20bebe99d2fa"/>
    <xsd:import namespace="d27b9f53-4511-4791-92c9-0fc0c381e99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3a21cf-e277-4725-bc71-20bebe99d2f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27b9f53-4511-4791-92c9-0fc0c381e99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DB8922-6D63-4BE4-BCFC-95E9118C4F0B}">
  <ds:schemaRefs>
    <ds:schemaRef ds:uri="0e3a21cf-e277-4725-bc71-20bebe99d2fa"/>
    <ds:schemaRef ds:uri="d27b9f53-4511-4791-92c9-0fc0c381e99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8EB928F-E0CB-4C2A-88F7-8DEAAE940282}">
  <ds:schemaRefs>
    <ds:schemaRef ds:uri="0e3a21cf-e277-4725-bc71-20bebe99d2fa"/>
    <ds:schemaRef ds:uri="d27b9f53-4511-4791-92c9-0fc0c381e99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8702AE9-64A7-4B15-B1C4-E27BBF24C8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5075</TotalTime>
  <Words>900</Words>
  <Application>Microsoft Office PowerPoint</Application>
  <PresentationFormat>Widescreen</PresentationFormat>
  <Paragraphs>91</Paragraphs>
  <Slides>25</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2" baseType="lpstr">
      <vt:lpstr>Arial</vt:lpstr>
      <vt:lpstr>Calibri</vt:lpstr>
      <vt:lpstr>Montserrat</vt:lpstr>
      <vt:lpstr>Times New Roman</vt:lpstr>
      <vt:lpstr>Wingdings</vt:lpstr>
      <vt:lpstr>Office Theme</vt:lpstr>
      <vt:lpstr>Worksheet</vt:lpstr>
      <vt:lpstr>RMHS Board of Directors</vt:lpstr>
      <vt:lpstr>Welcome and Introductions   </vt:lpstr>
      <vt:lpstr>Consent agenda  • Approval of March 17, 2021 Agenda  • Adoption of January 20, 2021 Board Minutes   Proposed Board Resolution: The Board accepts the items on the Consent Agenda. </vt:lpstr>
      <vt:lpstr>Mission report  Denver Early Steps -- Hayley Carle </vt:lpstr>
      <vt:lpstr>Denver Early Steps</vt:lpstr>
      <vt:lpstr>Background Information</vt:lpstr>
      <vt:lpstr>PowerPoint Presentation</vt:lpstr>
      <vt:lpstr>Denver Early Steps</vt:lpstr>
      <vt:lpstr>PowerPoint Presentation</vt:lpstr>
      <vt:lpstr>Similarities</vt:lpstr>
      <vt:lpstr>PowerPoint Presentation</vt:lpstr>
      <vt:lpstr>Differences</vt:lpstr>
      <vt:lpstr>PowerPoint Presentation</vt:lpstr>
      <vt:lpstr>Transition into Other RMHS Programs</vt:lpstr>
      <vt:lpstr>Questions?</vt:lpstr>
      <vt:lpstr>President’s report  • Executive Committee Report   • Governance Committee Report      * Discussion of future board membership       * Nomination of new board member  Proposed resolution The board elects Stewart Tucker Lundy as a member of the RMHS Board of Directors for a three-year term beginning April 1, 2021 and ending March 31, 2024.    </vt:lpstr>
      <vt:lpstr>Public comment 7 p.m.   </vt:lpstr>
      <vt:lpstr>Executive Director’s report       * Motion to authorize RMHS’ Executive Director, Chief Financial Officer, and Chief Human Resources Officer to execute contract on behalf of RMHS       * Diversity, Equity and Inclusion Manager</vt:lpstr>
      <vt:lpstr>Our Diversity, Equity and Inclusion Journey</vt:lpstr>
      <vt:lpstr>DEI Manager  Adija Diamant</vt:lpstr>
      <vt:lpstr>Finance Committee Update</vt:lpstr>
      <vt:lpstr>Year-to-Date Financials</vt:lpstr>
      <vt:lpstr>Year-to-Date Financials</vt:lpstr>
      <vt:lpstr>Financial Statements</vt:lpstr>
      <vt:lpstr>Adjournment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Diversity, Equity and Inclusion Journey</dc:title>
  <dc:creator>Alicia Caldwell</dc:creator>
  <cp:lastModifiedBy>Rachel Fulla</cp:lastModifiedBy>
  <cp:revision>5</cp:revision>
  <dcterms:created xsi:type="dcterms:W3CDTF">2021-03-12T20:14:22Z</dcterms:created>
  <dcterms:modified xsi:type="dcterms:W3CDTF">2021-03-18T01:42:45Z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0x010100610C09F88862BB44BC9540B4426DDF02</vt:lpwstr>
  </property>
</Properties>
</file>